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59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9B8CC7-C648-44F7-949F-1B4CFE84141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D1DD60F-1A94-4014-AD77-6C7CF150A08C}">
      <dgm:prSet/>
      <dgm:spPr/>
      <dgm:t>
        <a:bodyPr/>
        <a:lstStyle/>
        <a:p>
          <a:r>
            <a:rPr lang="en-US"/>
            <a:t>Accuracy of result depends on data and source of data. </a:t>
          </a:r>
        </a:p>
      </dgm:t>
    </dgm:pt>
    <dgm:pt modelId="{2F02C240-701C-4E95-B1C4-C7B0D82C4CEC}" type="parTrans" cxnId="{96993E1C-7CC5-4551-A342-7B8CD4264D23}">
      <dgm:prSet/>
      <dgm:spPr/>
      <dgm:t>
        <a:bodyPr/>
        <a:lstStyle/>
        <a:p>
          <a:endParaRPr lang="en-US"/>
        </a:p>
      </dgm:t>
    </dgm:pt>
    <dgm:pt modelId="{70C3C43B-8DB2-4A16-ADD6-A876A8FAF8CA}" type="sibTrans" cxnId="{96993E1C-7CC5-4551-A342-7B8CD4264D23}">
      <dgm:prSet/>
      <dgm:spPr/>
      <dgm:t>
        <a:bodyPr/>
        <a:lstStyle/>
        <a:p>
          <a:endParaRPr lang="en-US"/>
        </a:p>
      </dgm:t>
    </dgm:pt>
    <dgm:pt modelId="{44DCDA1E-51DC-4D6C-9295-C9C956233C8B}">
      <dgm:prSet/>
      <dgm:spPr/>
      <dgm:t>
        <a:bodyPr/>
        <a:lstStyle/>
        <a:p>
          <a:r>
            <a:rPr lang="en-US" dirty="0"/>
            <a:t>Payload Mass having in range 2k-4k has higher success ratio. </a:t>
          </a:r>
        </a:p>
      </dgm:t>
    </dgm:pt>
    <dgm:pt modelId="{8D7D0B02-6ECA-4FCA-8F6A-D65D82462511}" type="parTrans" cxnId="{F41C4022-B88A-4BAF-A8DD-AB76CFD9E297}">
      <dgm:prSet/>
      <dgm:spPr/>
      <dgm:t>
        <a:bodyPr/>
        <a:lstStyle/>
        <a:p>
          <a:endParaRPr lang="en-US"/>
        </a:p>
      </dgm:t>
    </dgm:pt>
    <dgm:pt modelId="{192D2973-52D1-49AB-9BD7-4D41D59AA4F0}" type="sibTrans" cxnId="{F41C4022-B88A-4BAF-A8DD-AB76CFD9E297}">
      <dgm:prSet/>
      <dgm:spPr/>
      <dgm:t>
        <a:bodyPr/>
        <a:lstStyle/>
        <a:p>
          <a:endParaRPr lang="en-US"/>
        </a:p>
      </dgm:t>
    </dgm:pt>
    <dgm:pt modelId="{CFFBDF36-D1DA-4733-97A5-CB73DE6E7745}">
      <dgm:prSet/>
      <dgm:spPr/>
      <dgm:t>
        <a:bodyPr/>
        <a:lstStyle/>
        <a:p>
          <a:r>
            <a:rPr lang="en-US"/>
            <a:t>KSC LC-39A site has highest success ratio.</a:t>
          </a:r>
        </a:p>
      </dgm:t>
    </dgm:pt>
    <dgm:pt modelId="{F2CE49AE-25F6-48C9-A3B4-24044B84830C}" type="parTrans" cxnId="{9A3F00D3-2B2A-4DF1-B62F-214C8BE4766F}">
      <dgm:prSet/>
      <dgm:spPr/>
      <dgm:t>
        <a:bodyPr/>
        <a:lstStyle/>
        <a:p>
          <a:endParaRPr lang="en-US"/>
        </a:p>
      </dgm:t>
    </dgm:pt>
    <dgm:pt modelId="{01926C84-C82B-4B36-B57F-94AC4064079B}" type="sibTrans" cxnId="{9A3F00D3-2B2A-4DF1-B62F-214C8BE4766F}">
      <dgm:prSet/>
      <dgm:spPr/>
      <dgm:t>
        <a:bodyPr/>
        <a:lstStyle/>
        <a:p>
          <a:endParaRPr lang="en-US"/>
        </a:p>
      </dgm:t>
    </dgm:pt>
    <dgm:pt modelId="{BA1E6DA3-997B-4B2C-9FBA-886A272FCFB3}">
      <dgm:prSet/>
      <dgm:spPr/>
      <dgm:t>
        <a:bodyPr/>
        <a:lstStyle/>
        <a:p>
          <a:r>
            <a:rPr lang="en-US"/>
            <a:t>FT booster version is most successful version having highest success rate.</a:t>
          </a:r>
        </a:p>
      </dgm:t>
    </dgm:pt>
    <dgm:pt modelId="{9486D025-A343-40E9-A7DF-225042DC4F48}" type="parTrans" cxnId="{BDAEF094-915A-46C7-AC66-ED8FC4EFA38D}">
      <dgm:prSet/>
      <dgm:spPr/>
      <dgm:t>
        <a:bodyPr/>
        <a:lstStyle/>
        <a:p>
          <a:endParaRPr lang="en-US"/>
        </a:p>
      </dgm:t>
    </dgm:pt>
    <dgm:pt modelId="{BBA0E3A2-5509-428F-B58E-E4D25ED26AE7}" type="sibTrans" cxnId="{BDAEF094-915A-46C7-AC66-ED8FC4EFA38D}">
      <dgm:prSet/>
      <dgm:spPr/>
      <dgm:t>
        <a:bodyPr/>
        <a:lstStyle/>
        <a:p>
          <a:endParaRPr lang="en-US"/>
        </a:p>
      </dgm:t>
    </dgm:pt>
    <dgm:pt modelId="{91FA53E1-D66D-4FB6-B29F-16ED8CCBB291}" type="pres">
      <dgm:prSet presAssocID="{809B8CC7-C648-44F7-949F-1B4CFE841419}" presName="linear" presStyleCnt="0">
        <dgm:presLayoutVars>
          <dgm:animLvl val="lvl"/>
          <dgm:resizeHandles val="exact"/>
        </dgm:presLayoutVars>
      </dgm:prSet>
      <dgm:spPr/>
    </dgm:pt>
    <dgm:pt modelId="{1CCBD964-5418-4F00-9C4F-0A46DD9346CD}" type="pres">
      <dgm:prSet presAssocID="{1D1DD60F-1A94-4014-AD77-6C7CF150A08C}" presName="parentText" presStyleLbl="node1" presStyleIdx="0" presStyleCnt="4">
        <dgm:presLayoutVars>
          <dgm:chMax val="0"/>
          <dgm:bulletEnabled val="1"/>
        </dgm:presLayoutVars>
      </dgm:prSet>
      <dgm:spPr/>
    </dgm:pt>
    <dgm:pt modelId="{BB0E2B7C-7D13-4BCC-8EB0-9CB329F1A290}" type="pres">
      <dgm:prSet presAssocID="{70C3C43B-8DB2-4A16-ADD6-A876A8FAF8CA}" presName="spacer" presStyleCnt="0"/>
      <dgm:spPr/>
    </dgm:pt>
    <dgm:pt modelId="{4B1B1AF2-E728-49B3-A510-032D5DAF732A}" type="pres">
      <dgm:prSet presAssocID="{44DCDA1E-51DC-4D6C-9295-C9C956233C8B}" presName="parentText" presStyleLbl="node1" presStyleIdx="1" presStyleCnt="4">
        <dgm:presLayoutVars>
          <dgm:chMax val="0"/>
          <dgm:bulletEnabled val="1"/>
        </dgm:presLayoutVars>
      </dgm:prSet>
      <dgm:spPr/>
    </dgm:pt>
    <dgm:pt modelId="{7FD18B33-708B-4ACB-9551-76F66EFB3E4F}" type="pres">
      <dgm:prSet presAssocID="{192D2973-52D1-49AB-9BD7-4D41D59AA4F0}" presName="spacer" presStyleCnt="0"/>
      <dgm:spPr/>
    </dgm:pt>
    <dgm:pt modelId="{F58D76EB-95C0-4DE6-8196-80D704F0A93A}" type="pres">
      <dgm:prSet presAssocID="{CFFBDF36-D1DA-4733-97A5-CB73DE6E7745}" presName="parentText" presStyleLbl="node1" presStyleIdx="2" presStyleCnt="4">
        <dgm:presLayoutVars>
          <dgm:chMax val="0"/>
          <dgm:bulletEnabled val="1"/>
        </dgm:presLayoutVars>
      </dgm:prSet>
      <dgm:spPr/>
    </dgm:pt>
    <dgm:pt modelId="{687EC827-84AF-49BC-B550-174DB27A9DD8}" type="pres">
      <dgm:prSet presAssocID="{01926C84-C82B-4B36-B57F-94AC4064079B}" presName="spacer" presStyleCnt="0"/>
      <dgm:spPr/>
    </dgm:pt>
    <dgm:pt modelId="{FD9820A8-677C-4FFC-9B67-6161D33B8718}" type="pres">
      <dgm:prSet presAssocID="{BA1E6DA3-997B-4B2C-9FBA-886A272FCFB3}" presName="parentText" presStyleLbl="node1" presStyleIdx="3" presStyleCnt="4">
        <dgm:presLayoutVars>
          <dgm:chMax val="0"/>
          <dgm:bulletEnabled val="1"/>
        </dgm:presLayoutVars>
      </dgm:prSet>
      <dgm:spPr/>
    </dgm:pt>
  </dgm:ptLst>
  <dgm:cxnLst>
    <dgm:cxn modelId="{96993E1C-7CC5-4551-A342-7B8CD4264D23}" srcId="{809B8CC7-C648-44F7-949F-1B4CFE841419}" destId="{1D1DD60F-1A94-4014-AD77-6C7CF150A08C}" srcOrd="0" destOrd="0" parTransId="{2F02C240-701C-4E95-B1C4-C7B0D82C4CEC}" sibTransId="{70C3C43B-8DB2-4A16-ADD6-A876A8FAF8CA}"/>
    <dgm:cxn modelId="{F41C4022-B88A-4BAF-A8DD-AB76CFD9E297}" srcId="{809B8CC7-C648-44F7-949F-1B4CFE841419}" destId="{44DCDA1E-51DC-4D6C-9295-C9C956233C8B}" srcOrd="1" destOrd="0" parTransId="{8D7D0B02-6ECA-4FCA-8F6A-D65D82462511}" sibTransId="{192D2973-52D1-49AB-9BD7-4D41D59AA4F0}"/>
    <dgm:cxn modelId="{247FF824-2A64-4771-A5FE-3225B0DC44FC}" type="presOf" srcId="{44DCDA1E-51DC-4D6C-9295-C9C956233C8B}" destId="{4B1B1AF2-E728-49B3-A510-032D5DAF732A}" srcOrd="0" destOrd="0" presId="urn:microsoft.com/office/officeart/2005/8/layout/vList2"/>
    <dgm:cxn modelId="{7056445C-759E-4B20-AD44-1E1B58FFC960}" type="presOf" srcId="{1D1DD60F-1A94-4014-AD77-6C7CF150A08C}" destId="{1CCBD964-5418-4F00-9C4F-0A46DD9346CD}" srcOrd="0" destOrd="0" presId="urn:microsoft.com/office/officeart/2005/8/layout/vList2"/>
    <dgm:cxn modelId="{64A7CD70-B6A0-4750-9516-FA59EAB084BB}" type="presOf" srcId="{809B8CC7-C648-44F7-949F-1B4CFE841419}" destId="{91FA53E1-D66D-4FB6-B29F-16ED8CCBB291}" srcOrd="0" destOrd="0" presId="urn:microsoft.com/office/officeart/2005/8/layout/vList2"/>
    <dgm:cxn modelId="{BDAEF094-915A-46C7-AC66-ED8FC4EFA38D}" srcId="{809B8CC7-C648-44F7-949F-1B4CFE841419}" destId="{BA1E6DA3-997B-4B2C-9FBA-886A272FCFB3}" srcOrd="3" destOrd="0" parTransId="{9486D025-A343-40E9-A7DF-225042DC4F48}" sibTransId="{BBA0E3A2-5509-428F-B58E-E4D25ED26AE7}"/>
    <dgm:cxn modelId="{638B0BBE-06B0-4288-A49E-FA558AD04694}" type="presOf" srcId="{CFFBDF36-D1DA-4733-97A5-CB73DE6E7745}" destId="{F58D76EB-95C0-4DE6-8196-80D704F0A93A}" srcOrd="0" destOrd="0" presId="urn:microsoft.com/office/officeart/2005/8/layout/vList2"/>
    <dgm:cxn modelId="{9A3F00D3-2B2A-4DF1-B62F-214C8BE4766F}" srcId="{809B8CC7-C648-44F7-949F-1B4CFE841419}" destId="{CFFBDF36-D1DA-4733-97A5-CB73DE6E7745}" srcOrd="2" destOrd="0" parTransId="{F2CE49AE-25F6-48C9-A3B4-24044B84830C}" sibTransId="{01926C84-C82B-4B36-B57F-94AC4064079B}"/>
    <dgm:cxn modelId="{3169B6F6-F0D8-4A65-AD2B-586FE59E0766}" type="presOf" srcId="{BA1E6DA3-997B-4B2C-9FBA-886A272FCFB3}" destId="{FD9820A8-677C-4FFC-9B67-6161D33B8718}" srcOrd="0" destOrd="0" presId="urn:microsoft.com/office/officeart/2005/8/layout/vList2"/>
    <dgm:cxn modelId="{1C6AB2AF-6BA9-4066-9F5E-CC6F1B6D4F78}" type="presParOf" srcId="{91FA53E1-D66D-4FB6-B29F-16ED8CCBB291}" destId="{1CCBD964-5418-4F00-9C4F-0A46DD9346CD}" srcOrd="0" destOrd="0" presId="urn:microsoft.com/office/officeart/2005/8/layout/vList2"/>
    <dgm:cxn modelId="{9787D49A-BFB2-4F3A-964F-98020F343187}" type="presParOf" srcId="{91FA53E1-D66D-4FB6-B29F-16ED8CCBB291}" destId="{BB0E2B7C-7D13-4BCC-8EB0-9CB329F1A290}" srcOrd="1" destOrd="0" presId="urn:microsoft.com/office/officeart/2005/8/layout/vList2"/>
    <dgm:cxn modelId="{536CED80-825A-44D1-A388-C53539C2FCC4}" type="presParOf" srcId="{91FA53E1-D66D-4FB6-B29F-16ED8CCBB291}" destId="{4B1B1AF2-E728-49B3-A510-032D5DAF732A}" srcOrd="2" destOrd="0" presId="urn:microsoft.com/office/officeart/2005/8/layout/vList2"/>
    <dgm:cxn modelId="{85D45608-9FE5-4535-AC58-A6D4D7D139D0}" type="presParOf" srcId="{91FA53E1-D66D-4FB6-B29F-16ED8CCBB291}" destId="{7FD18B33-708B-4ACB-9551-76F66EFB3E4F}" srcOrd="3" destOrd="0" presId="urn:microsoft.com/office/officeart/2005/8/layout/vList2"/>
    <dgm:cxn modelId="{B062154F-5660-45DA-8B71-5790BA61F470}" type="presParOf" srcId="{91FA53E1-D66D-4FB6-B29F-16ED8CCBB291}" destId="{F58D76EB-95C0-4DE6-8196-80D704F0A93A}" srcOrd="4" destOrd="0" presId="urn:microsoft.com/office/officeart/2005/8/layout/vList2"/>
    <dgm:cxn modelId="{740F4E33-62E3-456C-8460-0D295A5D4DD8}" type="presParOf" srcId="{91FA53E1-D66D-4FB6-B29F-16ED8CCBB291}" destId="{687EC827-84AF-49BC-B550-174DB27A9DD8}" srcOrd="5" destOrd="0" presId="urn:microsoft.com/office/officeart/2005/8/layout/vList2"/>
    <dgm:cxn modelId="{386C3CFE-AABB-4B36-BBF1-EB17C7AA86E7}" type="presParOf" srcId="{91FA53E1-D66D-4FB6-B29F-16ED8CCBB291}" destId="{FD9820A8-677C-4FFC-9B67-6161D33B871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FBC2F8-3429-4EF3-BF20-CEE1FF17869B}"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8FA20D7A-D4D6-4F63-8891-CC9518EBC0A7}">
      <dgm:prSet/>
      <dgm:spPr/>
      <dgm:t>
        <a:bodyPr/>
        <a:lstStyle/>
        <a:p>
          <a:pPr>
            <a:lnSpc>
              <a:spcPct val="100000"/>
            </a:lnSpc>
            <a:defRPr b="1"/>
          </a:pPr>
          <a:r>
            <a:rPr lang="en-US"/>
            <a:t>Executive Summary</a:t>
          </a:r>
        </a:p>
      </dgm:t>
    </dgm:pt>
    <dgm:pt modelId="{484558E2-D380-4096-9C3D-6010A530D4BB}" type="parTrans" cxnId="{A30E6871-E4A4-4DB4-9727-C555F4D7F7D9}">
      <dgm:prSet/>
      <dgm:spPr/>
      <dgm:t>
        <a:bodyPr/>
        <a:lstStyle/>
        <a:p>
          <a:endParaRPr lang="en-US"/>
        </a:p>
      </dgm:t>
    </dgm:pt>
    <dgm:pt modelId="{51443619-168A-49B9-AB23-8BA41805F5FB}" type="sibTrans" cxnId="{A30E6871-E4A4-4DB4-9727-C555F4D7F7D9}">
      <dgm:prSet/>
      <dgm:spPr/>
      <dgm:t>
        <a:bodyPr/>
        <a:lstStyle/>
        <a:p>
          <a:endParaRPr lang="en-US"/>
        </a:p>
      </dgm:t>
    </dgm:pt>
    <dgm:pt modelId="{9D350FA0-98B3-4EA0-918C-267B076EDDBB}">
      <dgm:prSet/>
      <dgm:spPr/>
      <dgm:t>
        <a:bodyPr/>
        <a:lstStyle/>
        <a:p>
          <a:pPr>
            <a:lnSpc>
              <a:spcPct val="100000"/>
            </a:lnSpc>
            <a:defRPr b="1"/>
          </a:pPr>
          <a:r>
            <a:rPr lang="en-US"/>
            <a:t>Data collection methodology:</a:t>
          </a:r>
        </a:p>
      </dgm:t>
    </dgm:pt>
    <dgm:pt modelId="{07A4C2EB-12FF-4F74-AEFA-391D728FFD84}" type="parTrans" cxnId="{8ED1E1A1-C68F-43F6-B25C-5F1EE4E6996D}">
      <dgm:prSet/>
      <dgm:spPr/>
      <dgm:t>
        <a:bodyPr/>
        <a:lstStyle/>
        <a:p>
          <a:endParaRPr lang="en-US"/>
        </a:p>
      </dgm:t>
    </dgm:pt>
    <dgm:pt modelId="{6802E6A8-F012-4B20-8E57-D05D6D269210}" type="sibTrans" cxnId="{8ED1E1A1-C68F-43F6-B25C-5F1EE4E6996D}">
      <dgm:prSet/>
      <dgm:spPr/>
      <dgm:t>
        <a:bodyPr/>
        <a:lstStyle/>
        <a:p>
          <a:endParaRPr lang="en-US"/>
        </a:p>
      </dgm:t>
    </dgm:pt>
    <dgm:pt modelId="{8B820A8A-2EEF-4FA5-9DED-3CB859EC1BBB}">
      <dgm:prSet/>
      <dgm:spPr/>
      <dgm:t>
        <a:bodyPr/>
        <a:lstStyle/>
        <a:p>
          <a:pPr>
            <a:lnSpc>
              <a:spcPct val="100000"/>
            </a:lnSpc>
          </a:pPr>
          <a:r>
            <a:rPr lang="en-US"/>
            <a:t>Data collected using SpaceX API and Web Scrapping from Wikipedia information.</a:t>
          </a:r>
        </a:p>
      </dgm:t>
    </dgm:pt>
    <dgm:pt modelId="{4B746166-B173-4BCF-AD87-16D71C23602F}" type="parTrans" cxnId="{56AEC332-92F0-4D86-921D-B1CC9CD083D3}">
      <dgm:prSet/>
      <dgm:spPr/>
      <dgm:t>
        <a:bodyPr/>
        <a:lstStyle/>
        <a:p>
          <a:endParaRPr lang="en-US"/>
        </a:p>
      </dgm:t>
    </dgm:pt>
    <dgm:pt modelId="{04E01618-E317-4D19-867E-67ABF18367E6}" type="sibTrans" cxnId="{56AEC332-92F0-4D86-921D-B1CC9CD083D3}">
      <dgm:prSet/>
      <dgm:spPr/>
      <dgm:t>
        <a:bodyPr/>
        <a:lstStyle/>
        <a:p>
          <a:endParaRPr lang="en-US"/>
        </a:p>
      </dgm:t>
    </dgm:pt>
    <dgm:pt modelId="{43795E72-378C-415B-BB6F-C330AD2F4522}">
      <dgm:prSet/>
      <dgm:spPr/>
      <dgm:t>
        <a:bodyPr/>
        <a:lstStyle/>
        <a:p>
          <a:pPr>
            <a:lnSpc>
              <a:spcPct val="100000"/>
            </a:lnSpc>
            <a:defRPr b="1"/>
          </a:pPr>
          <a:r>
            <a:rPr lang="en-US"/>
            <a:t>Perform data wrangling</a:t>
          </a:r>
        </a:p>
      </dgm:t>
    </dgm:pt>
    <dgm:pt modelId="{1DD3E735-413C-48D7-8B0F-90FFF0C19139}" type="parTrans" cxnId="{D42CCB96-9CDF-48CC-AE85-B17D47AB6430}">
      <dgm:prSet/>
      <dgm:spPr/>
      <dgm:t>
        <a:bodyPr/>
        <a:lstStyle/>
        <a:p>
          <a:endParaRPr lang="en-US"/>
        </a:p>
      </dgm:t>
    </dgm:pt>
    <dgm:pt modelId="{39E54EC8-17AC-452B-A1BE-4653DA3F6B10}" type="sibTrans" cxnId="{D42CCB96-9CDF-48CC-AE85-B17D47AB6430}">
      <dgm:prSet/>
      <dgm:spPr/>
      <dgm:t>
        <a:bodyPr/>
        <a:lstStyle/>
        <a:p>
          <a:endParaRPr lang="en-US"/>
        </a:p>
      </dgm:t>
    </dgm:pt>
    <dgm:pt modelId="{04F6D116-A053-48C6-A475-8DEB2C3FF343}">
      <dgm:prSet/>
      <dgm:spPr/>
      <dgm:t>
        <a:bodyPr/>
        <a:lstStyle/>
        <a:p>
          <a:pPr>
            <a:lnSpc>
              <a:spcPct val="100000"/>
            </a:lnSpc>
          </a:pPr>
          <a:r>
            <a:rPr lang="en-US"/>
            <a:t>Replacing missing values with Mean value of column(e.g. column: PayloadMass)</a:t>
          </a:r>
        </a:p>
      </dgm:t>
    </dgm:pt>
    <dgm:pt modelId="{427E186B-B08A-4AD1-B81D-1B38F3CD19E7}" type="parTrans" cxnId="{770C6102-8DBF-4A64-B138-98D9C0BF70B1}">
      <dgm:prSet/>
      <dgm:spPr/>
      <dgm:t>
        <a:bodyPr/>
        <a:lstStyle/>
        <a:p>
          <a:endParaRPr lang="en-US"/>
        </a:p>
      </dgm:t>
    </dgm:pt>
    <dgm:pt modelId="{7984220D-6110-4F0A-91E3-842A02105E37}" type="sibTrans" cxnId="{770C6102-8DBF-4A64-B138-98D9C0BF70B1}">
      <dgm:prSet/>
      <dgm:spPr/>
      <dgm:t>
        <a:bodyPr/>
        <a:lstStyle/>
        <a:p>
          <a:endParaRPr lang="en-US"/>
        </a:p>
      </dgm:t>
    </dgm:pt>
    <dgm:pt modelId="{B6E4AEB3-4AE6-433E-8B4F-038B911CE298}">
      <dgm:prSet/>
      <dgm:spPr/>
      <dgm:t>
        <a:bodyPr/>
        <a:lstStyle/>
        <a:p>
          <a:pPr>
            <a:lnSpc>
              <a:spcPct val="100000"/>
            </a:lnSpc>
            <a:defRPr b="1"/>
          </a:pPr>
          <a:r>
            <a:rPr lang="en-US"/>
            <a:t>Perform exploratory data analysis (EDA) using visualization and SQL</a:t>
          </a:r>
        </a:p>
      </dgm:t>
    </dgm:pt>
    <dgm:pt modelId="{D527CDBF-5919-4185-992F-595FFBC997FB}" type="parTrans" cxnId="{026C3CCC-E43E-4E4A-98EC-53E83549EFE1}">
      <dgm:prSet/>
      <dgm:spPr/>
      <dgm:t>
        <a:bodyPr/>
        <a:lstStyle/>
        <a:p>
          <a:endParaRPr lang="en-US"/>
        </a:p>
      </dgm:t>
    </dgm:pt>
    <dgm:pt modelId="{E97A2DDC-F842-4561-BBB8-192A1003D628}" type="sibTrans" cxnId="{026C3CCC-E43E-4E4A-98EC-53E83549EFE1}">
      <dgm:prSet/>
      <dgm:spPr/>
      <dgm:t>
        <a:bodyPr/>
        <a:lstStyle/>
        <a:p>
          <a:endParaRPr lang="en-US"/>
        </a:p>
      </dgm:t>
    </dgm:pt>
    <dgm:pt modelId="{7AF57282-8FD8-4EB1-8F1C-5AE1B461A34A}">
      <dgm:prSet/>
      <dgm:spPr/>
      <dgm:t>
        <a:bodyPr/>
        <a:lstStyle/>
        <a:p>
          <a:pPr>
            <a:lnSpc>
              <a:spcPct val="100000"/>
            </a:lnSpc>
            <a:defRPr b="1"/>
          </a:pPr>
          <a:r>
            <a:rPr lang="en-US"/>
            <a:t>Perform interactive visual analytics using Folium and Plotly Dash</a:t>
          </a:r>
        </a:p>
      </dgm:t>
    </dgm:pt>
    <dgm:pt modelId="{22DE6CF9-CFC9-41EF-A30D-AC55C25C3268}" type="parTrans" cxnId="{03B2CC46-85FD-4A9E-971A-381A42C2737C}">
      <dgm:prSet/>
      <dgm:spPr/>
      <dgm:t>
        <a:bodyPr/>
        <a:lstStyle/>
        <a:p>
          <a:endParaRPr lang="en-US"/>
        </a:p>
      </dgm:t>
    </dgm:pt>
    <dgm:pt modelId="{663D627F-7705-4FFE-B040-E42441080570}" type="sibTrans" cxnId="{03B2CC46-85FD-4A9E-971A-381A42C2737C}">
      <dgm:prSet/>
      <dgm:spPr/>
      <dgm:t>
        <a:bodyPr/>
        <a:lstStyle/>
        <a:p>
          <a:endParaRPr lang="en-US"/>
        </a:p>
      </dgm:t>
    </dgm:pt>
    <dgm:pt modelId="{91153E6B-56E0-48CE-9D4D-6A9A25B0A97D}">
      <dgm:prSet/>
      <dgm:spPr/>
      <dgm:t>
        <a:bodyPr/>
        <a:lstStyle/>
        <a:p>
          <a:pPr>
            <a:lnSpc>
              <a:spcPct val="100000"/>
            </a:lnSpc>
            <a:defRPr b="1"/>
          </a:pPr>
          <a:r>
            <a:rPr lang="en-US" dirty="0"/>
            <a:t>Perform predictive analysis using classification models</a:t>
          </a:r>
        </a:p>
      </dgm:t>
    </dgm:pt>
    <dgm:pt modelId="{9075261E-C9B1-4F91-A9BE-8A036B646305}" type="parTrans" cxnId="{414AF0B8-79A7-4C39-92B5-0CF3484A4094}">
      <dgm:prSet/>
      <dgm:spPr/>
      <dgm:t>
        <a:bodyPr/>
        <a:lstStyle/>
        <a:p>
          <a:endParaRPr lang="en-US"/>
        </a:p>
      </dgm:t>
    </dgm:pt>
    <dgm:pt modelId="{F5C0840B-0F22-4136-A1B3-7A19A1AEF463}" type="sibTrans" cxnId="{414AF0B8-79A7-4C39-92B5-0CF3484A4094}">
      <dgm:prSet/>
      <dgm:spPr/>
      <dgm:t>
        <a:bodyPr/>
        <a:lstStyle/>
        <a:p>
          <a:endParaRPr lang="en-US"/>
        </a:p>
      </dgm:t>
    </dgm:pt>
    <dgm:pt modelId="{DC11ACE0-AE00-435F-86F8-D342C9BB325B}">
      <dgm:prSet/>
      <dgm:spPr/>
      <dgm:t>
        <a:bodyPr/>
        <a:lstStyle/>
        <a:p>
          <a:pPr>
            <a:lnSpc>
              <a:spcPct val="100000"/>
            </a:lnSpc>
          </a:pPr>
          <a:r>
            <a:rPr lang="en-US" dirty="0"/>
            <a:t>Select different classification models and find best parameters for tunning and last evaluate accuracy and precision </a:t>
          </a:r>
        </a:p>
      </dgm:t>
    </dgm:pt>
    <dgm:pt modelId="{C97C1C31-ADB3-412A-9504-DCA33296B6AF}" type="parTrans" cxnId="{5FF9F557-8E69-46B9-8F2B-AB6A2F3045D4}">
      <dgm:prSet/>
      <dgm:spPr/>
      <dgm:t>
        <a:bodyPr/>
        <a:lstStyle/>
        <a:p>
          <a:endParaRPr lang="en-US"/>
        </a:p>
      </dgm:t>
    </dgm:pt>
    <dgm:pt modelId="{5624AB0C-41DB-46C7-AB0E-15BCBE3D6398}" type="sibTrans" cxnId="{5FF9F557-8E69-46B9-8F2B-AB6A2F3045D4}">
      <dgm:prSet/>
      <dgm:spPr/>
      <dgm:t>
        <a:bodyPr/>
        <a:lstStyle/>
        <a:p>
          <a:endParaRPr lang="en-US"/>
        </a:p>
      </dgm:t>
    </dgm:pt>
    <dgm:pt modelId="{9BEC6489-E7D1-433F-B3AD-E4C5C085EFC9}" type="pres">
      <dgm:prSet presAssocID="{83FBC2F8-3429-4EF3-BF20-CEE1FF17869B}" presName="root" presStyleCnt="0">
        <dgm:presLayoutVars>
          <dgm:dir/>
          <dgm:resizeHandles val="exact"/>
        </dgm:presLayoutVars>
      </dgm:prSet>
      <dgm:spPr/>
    </dgm:pt>
    <dgm:pt modelId="{53A4D0DF-0527-4F7E-BEFC-00A74FABD26A}" type="pres">
      <dgm:prSet presAssocID="{8FA20D7A-D4D6-4F63-8891-CC9518EBC0A7}" presName="compNode" presStyleCnt="0"/>
      <dgm:spPr/>
    </dgm:pt>
    <dgm:pt modelId="{1B57F6EF-5EFC-46ED-9D33-9CBE863A9C6C}" type="pres">
      <dgm:prSet presAssocID="{8FA20D7A-D4D6-4F63-8891-CC9518EBC0A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F120C22E-C374-47BD-A161-92A887EE2F15}" type="pres">
      <dgm:prSet presAssocID="{8FA20D7A-D4D6-4F63-8891-CC9518EBC0A7}" presName="iconSpace" presStyleCnt="0"/>
      <dgm:spPr/>
    </dgm:pt>
    <dgm:pt modelId="{C6598A61-E0B3-4EE0-8C45-A693AFEB19CC}" type="pres">
      <dgm:prSet presAssocID="{8FA20D7A-D4D6-4F63-8891-CC9518EBC0A7}" presName="parTx" presStyleLbl="revTx" presStyleIdx="0" presStyleCnt="12">
        <dgm:presLayoutVars>
          <dgm:chMax val="0"/>
          <dgm:chPref val="0"/>
        </dgm:presLayoutVars>
      </dgm:prSet>
      <dgm:spPr/>
    </dgm:pt>
    <dgm:pt modelId="{8734F361-242C-44DC-B0F8-C82032432DF1}" type="pres">
      <dgm:prSet presAssocID="{8FA20D7A-D4D6-4F63-8891-CC9518EBC0A7}" presName="txSpace" presStyleCnt="0"/>
      <dgm:spPr/>
    </dgm:pt>
    <dgm:pt modelId="{37C38ED8-EAAA-430F-92CD-16DFBB21F763}" type="pres">
      <dgm:prSet presAssocID="{8FA20D7A-D4D6-4F63-8891-CC9518EBC0A7}" presName="desTx" presStyleLbl="revTx" presStyleIdx="1" presStyleCnt="12">
        <dgm:presLayoutVars/>
      </dgm:prSet>
      <dgm:spPr/>
    </dgm:pt>
    <dgm:pt modelId="{E11E42B1-874F-4A43-B732-A6326577AD71}" type="pres">
      <dgm:prSet presAssocID="{51443619-168A-49B9-AB23-8BA41805F5FB}" presName="sibTrans" presStyleCnt="0"/>
      <dgm:spPr/>
    </dgm:pt>
    <dgm:pt modelId="{E2AE687A-9CD5-4F85-8277-9B3887D7F9F0}" type="pres">
      <dgm:prSet presAssocID="{9D350FA0-98B3-4EA0-918C-267B076EDDBB}" presName="compNode" presStyleCnt="0"/>
      <dgm:spPr/>
    </dgm:pt>
    <dgm:pt modelId="{45F6AB03-F8A4-49A9-BCA6-EEE4B9CAF123}" type="pres">
      <dgm:prSet presAssocID="{9D350FA0-98B3-4EA0-918C-267B076EDDB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234BC976-01CC-454F-8634-834700396DFB}" type="pres">
      <dgm:prSet presAssocID="{9D350FA0-98B3-4EA0-918C-267B076EDDBB}" presName="iconSpace" presStyleCnt="0"/>
      <dgm:spPr/>
    </dgm:pt>
    <dgm:pt modelId="{BB41CE64-293A-482C-B8C7-8065E165B964}" type="pres">
      <dgm:prSet presAssocID="{9D350FA0-98B3-4EA0-918C-267B076EDDBB}" presName="parTx" presStyleLbl="revTx" presStyleIdx="2" presStyleCnt="12">
        <dgm:presLayoutVars>
          <dgm:chMax val="0"/>
          <dgm:chPref val="0"/>
        </dgm:presLayoutVars>
      </dgm:prSet>
      <dgm:spPr/>
    </dgm:pt>
    <dgm:pt modelId="{CFDEA403-3EF7-4D2C-BBD0-A7E29725EACF}" type="pres">
      <dgm:prSet presAssocID="{9D350FA0-98B3-4EA0-918C-267B076EDDBB}" presName="txSpace" presStyleCnt="0"/>
      <dgm:spPr/>
    </dgm:pt>
    <dgm:pt modelId="{C8F01790-C503-41AE-82E7-6C48AD2D49A3}" type="pres">
      <dgm:prSet presAssocID="{9D350FA0-98B3-4EA0-918C-267B076EDDBB}" presName="desTx" presStyleLbl="revTx" presStyleIdx="3" presStyleCnt="12">
        <dgm:presLayoutVars/>
      </dgm:prSet>
      <dgm:spPr/>
    </dgm:pt>
    <dgm:pt modelId="{7AA0505B-220C-4505-AB42-2B160785E027}" type="pres">
      <dgm:prSet presAssocID="{6802E6A8-F012-4B20-8E57-D05D6D269210}" presName="sibTrans" presStyleCnt="0"/>
      <dgm:spPr/>
    </dgm:pt>
    <dgm:pt modelId="{EFA9554C-2AF9-4527-8342-29FF54A7EA55}" type="pres">
      <dgm:prSet presAssocID="{43795E72-378C-415B-BB6F-C330AD2F4522}" presName="compNode" presStyleCnt="0"/>
      <dgm:spPr/>
    </dgm:pt>
    <dgm:pt modelId="{70776509-4889-43A9-B006-8CD72F8934C9}" type="pres">
      <dgm:prSet presAssocID="{43795E72-378C-415B-BB6F-C330AD2F452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62440D93-ED93-4ED5-9355-85900B85AC35}" type="pres">
      <dgm:prSet presAssocID="{43795E72-378C-415B-BB6F-C330AD2F4522}" presName="iconSpace" presStyleCnt="0"/>
      <dgm:spPr/>
    </dgm:pt>
    <dgm:pt modelId="{9447B799-D3B3-46D3-A613-FABD90C48934}" type="pres">
      <dgm:prSet presAssocID="{43795E72-378C-415B-BB6F-C330AD2F4522}" presName="parTx" presStyleLbl="revTx" presStyleIdx="4" presStyleCnt="12">
        <dgm:presLayoutVars>
          <dgm:chMax val="0"/>
          <dgm:chPref val="0"/>
        </dgm:presLayoutVars>
      </dgm:prSet>
      <dgm:spPr/>
    </dgm:pt>
    <dgm:pt modelId="{C40AF721-9EFA-4764-B08D-5E8A0E088F7A}" type="pres">
      <dgm:prSet presAssocID="{43795E72-378C-415B-BB6F-C330AD2F4522}" presName="txSpace" presStyleCnt="0"/>
      <dgm:spPr/>
    </dgm:pt>
    <dgm:pt modelId="{8EF81085-E907-422D-A69D-A8DAFF0BFBD8}" type="pres">
      <dgm:prSet presAssocID="{43795E72-378C-415B-BB6F-C330AD2F4522}" presName="desTx" presStyleLbl="revTx" presStyleIdx="5" presStyleCnt="12">
        <dgm:presLayoutVars/>
      </dgm:prSet>
      <dgm:spPr/>
    </dgm:pt>
    <dgm:pt modelId="{60130285-4C10-4DCC-8F49-D36053898C78}" type="pres">
      <dgm:prSet presAssocID="{39E54EC8-17AC-452B-A1BE-4653DA3F6B10}" presName="sibTrans" presStyleCnt="0"/>
      <dgm:spPr/>
    </dgm:pt>
    <dgm:pt modelId="{C7F578A1-0AB9-4E7B-99AB-3676748796CE}" type="pres">
      <dgm:prSet presAssocID="{B6E4AEB3-4AE6-433E-8B4F-038B911CE298}" presName="compNode" presStyleCnt="0"/>
      <dgm:spPr/>
    </dgm:pt>
    <dgm:pt modelId="{7588BF7A-7064-46CE-AA33-37727A72DCC9}" type="pres">
      <dgm:prSet presAssocID="{B6E4AEB3-4AE6-433E-8B4F-038B911CE29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C0FE4859-CDBA-4E59-BEBF-F1928549BE2B}" type="pres">
      <dgm:prSet presAssocID="{B6E4AEB3-4AE6-433E-8B4F-038B911CE298}" presName="iconSpace" presStyleCnt="0"/>
      <dgm:spPr/>
    </dgm:pt>
    <dgm:pt modelId="{1A7AAD32-BD67-4471-A27C-E87969844756}" type="pres">
      <dgm:prSet presAssocID="{B6E4AEB3-4AE6-433E-8B4F-038B911CE298}" presName="parTx" presStyleLbl="revTx" presStyleIdx="6" presStyleCnt="12">
        <dgm:presLayoutVars>
          <dgm:chMax val="0"/>
          <dgm:chPref val="0"/>
        </dgm:presLayoutVars>
      </dgm:prSet>
      <dgm:spPr/>
    </dgm:pt>
    <dgm:pt modelId="{4954A9A0-8217-4AD4-974F-9A67FDB969D6}" type="pres">
      <dgm:prSet presAssocID="{B6E4AEB3-4AE6-433E-8B4F-038B911CE298}" presName="txSpace" presStyleCnt="0"/>
      <dgm:spPr/>
    </dgm:pt>
    <dgm:pt modelId="{16E03C04-B502-45A4-BDC4-47F8F603D79F}" type="pres">
      <dgm:prSet presAssocID="{B6E4AEB3-4AE6-433E-8B4F-038B911CE298}" presName="desTx" presStyleLbl="revTx" presStyleIdx="7" presStyleCnt="12">
        <dgm:presLayoutVars/>
      </dgm:prSet>
      <dgm:spPr/>
    </dgm:pt>
    <dgm:pt modelId="{5500C0CB-E4DC-4DEC-A400-92A96A586F6B}" type="pres">
      <dgm:prSet presAssocID="{E97A2DDC-F842-4561-BBB8-192A1003D628}" presName="sibTrans" presStyleCnt="0"/>
      <dgm:spPr/>
    </dgm:pt>
    <dgm:pt modelId="{1E973786-044C-44DD-85AC-F064F1F412B9}" type="pres">
      <dgm:prSet presAssocID="{7AF57282-8FD8-4EB1-8F1C-5AE1B461A34A}" presName="compNode" presStyleCnt="0"/>
      <dgm:spPr/>
    </dgm:pt>
    <dgm:pt modelId="{07E08111-3944-4D22-90FC-850671F6BD80}" type="pres">
      <dgm:prSet presAssocID="{7AF57282-8FD8-4EB1-8F1C-5AE1B461A34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E6A82FD0-CF3F-44A9-ADA0-3D971C656357}" type="pres">
      <dgm:prSet presAssocID="{7AF57282-8FD8-4EB1-8F1C-5AE1B461A34A}" presName="iconSpace" presStyleCnt="0"/>
      <dgm:spPr/>
    </dgm:pt>
    <dgm:pt modelId="{1B1E868B-A6A1-492B-9ABA-7E1341C94873}" type="pres">
      <dgm:prSet presAssocID="{7AF57282-8FD8-4EB1-8F1C-5AE1B461A34A}" presName="parTx" presStyleLbl="revTx" presStyleIdx="8" presStyleCnt="12">
        <dgm:presLayoutVars>
          <dgm:chMax val="0"/>
          <dgm:chPref val="0"/>
        </dgm:presLayoutVars>
      </dgm:prSet>
      <dgm:spPr/>
    </dgm:pt>
    <dgm:pt modelId="{2FF12E66-34F8-4812-BB6B-8E839C43BA61}" type="pres">
      <dgm:prSet presAssocID="{7AF57282-8FD8-4EB1-8F1C-5AE1B461A34A}" presName="txSpace" presStyleCnt="0"/>
      <dgm:spPr/>
    </dgm:pt>
    <dgm:pt modelId="{AE320D9B-6CD1-4F95-805C-C426CFE55AF0}" type="pres">
      <dgm:prSet presAssocID="{7AF57282-8FD8-4EB1-8F1C-5AE1B461A34A}" presName="desTx" presStyleLbl="revTx" presStyleIdx="9" presStyleCnt="12">
        <dgm:presLayoutVars/>
      </dgm:prSet>
      <dgm:spPr/>
    </dgm:pt>
    <dgm:pt modelId="{81B768BF-6C68-4F50-AC87-FEB78B4C1992}" type="pres">
      <dgm:prSet presAssocID="{663D627F-7705-4FFE-B040-E42441080570}" presName="sibTrans" presStyleCnt="0"/>
      <dgm:spPr/>
    </dgm:pt>
    <dgm:pt modelId="{7033B54F-12EE-43F3-8167-69ACFEEB9A39}" type="pres">
      <dgm:prSet presAssocID="{91153E6B-56E0-48CE-9D4D-6A9A25B0A97D}" presName="compNode" presStyleCnt="0"/>
      <dgm:spPr/>
    </dgm:pt>
    <dgm:pt modelId="{12C9BAAB-EAA6-4C7B-8128-E8F0EF5196A2}" type="pres">
      <dgm:prSet presAssocID="{91153E6B-56E0-48CE-9D4D-6A9A25B0A97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ead with Gears"/>
        </a:ext>
      </dgm:extLst>
    </dgm:pt>
    <dgm:pt modelId="{25C463BC-98D5-4065-A1F9-BADCF3C7BB72}" type="pres">
      <dgm:prSet presAssocID="{91153E6B-56E0-48CE-9D4D-6A9A25B0A97D}" presName="iconSpace" presStyleCnt="0"/>
      <dgm:spPr/>
    </dgm:pt>
    <dgm:pt modelId="{E4DC0F33-8BC9-4B2D-904D-0F870236AE9A}" type="pres">
      <dgm:prSet presAssocID="{91153E6B-56E0-48CE-9D4D-6A9A25B0A97D}" presName="parTx" presStyleLbl="revTx" presStyleIdx="10" presStyleCnt="12">
        <dgm:presLayoutVars>
          <dgm:chMax val="0"/>
          <dgm:chPref val="0"/>
        </dgm:presLayoutVars>
      </dgm:prSet>
      <dgm:spPr/>
    </dgm:pt>
    <dgm:pt modelId="{16FC2156-9572-4988-9114-FBA757B9B74B}" type="pres">
      <dgm:prSet presAssocID="{91153E6B-56E0-48CE-9D4D-6A9A25B0A97D}" presName="txSpace" presStyleCnt="0"/>
      <dgm:spPr/>
    </dgm:pt>
    <dgm:pt modelId="{B192FB36-CCA2-483A-9749-D388B1A4518E}" type="pres">
      <dgm:prSet presAssocID="{91153E6B-56E0-48CE-9D4D-6A9A25B0A97D}" presName="desTx" presStyleLbl="revTx" presStyleIdx="11" presStyleCnt="12">
        <dgm:presLayoutVars/>
      </dgm:prSet>
      <dgm:spPr/>
    </dgm:pt>
  </dgm:ptLst>
  <dgm:cxnLst>
    <dgm:cxn modelId="{770C6102-8DBF-4A64-B138-98D9C0BF70B1}" srcId="{43795E72-378C-415B-BB6F-C330AD2F4522}" destId="{04F6D116-A053-48C6-A475-8DEB2C3FF343}" srcOrd="0" destOrd="0" parTransId="{427E186B-B08A-4AD1-B81D-1B38F3CD19E7}" sibTransId="{7984220D-6110-4F0A-91E3-842A02105E37}"/>
    <dgm:cxn modelId="{56AEC332-92F0-4D86-921D-B1CC9CD083D3}" srcId="{9D350FA0-98B3-4EA0-918C-267B076EDDBB}" destId="{8B820A8A-2EEF-4FA5-9DED-3CB859EC1BBB}" srcOrd="0" destOrd="0" parTransId="{4B746166-B173-4BCF-AD87-16D71C23602F}" sibTransId="{04E01618-E317-4D19-867E-67ABF18367E6}"/>
    <dgm:cxn modelId="{E79B1C38-AF59-4FB2-AB61-84ED2F25B86B}" type="presOf" srcId="{8FA20D7A-D4D6-4F63-8891-CC9518EBC0A7}" destId="{C6598A61-E0B3-4EE0-8C45-A693AFEB19CC}" srcOrd="0" destOrd="0" presId="urn:microsoft.com/office/officeart/2018/5/layout/CenteredIconLabelDescriptionList"/>
    <dgm:cxn modelId="{6D117D66-1044-414E-A52D-AF1C0E41EC32}" type="presOf" srcId="{7AF57282-8FD8-4EB1-8F1C-5AE1B461A34A}" destId="{1B1E868B-A6A1-492B-9ABA-7E1341C94873}" srcOrd="0" destOrd="0" presId="urn:microsoft.com/office/officeart/2018/5/layout/CenteredIconLabelDescriptionList"/>
    <dgm:cxn modelId="{03B2CC46-85FD-4A9E-971A-381A42C2737C}" srcId="{83FBC2F8-3429-4EF3-BF20-CEE1FF17869B}" destId="{7AF57282-8FD8-4EB1-8F1C-5AE1B461A34A}" srcOrd="4" destOrd="0" parTransId="{22DE6CF9-CFC9-41EF-A30D-AC55C25C3268}" sibTransId="{663D627F-7705-4FFE-B040-E42441080570}"/>
    <dgm:cxn modelId="{A30E6871-E4A4-4DB4-9727-C555F4D7F7D9}" srcId="{83FBC2F8-3429-4EF3-BF20-CEE1FF17869B}" destId="{8FA20D7A-D4D6-4F63-8891-CC9518EBC0A7}" srcOrd="0" destOrd="0" parTransId="{484558E2-D380-4096-9C3D-6010A530D4BB}" sibTransId="{51443619-168A-49B9-AB23-8BA41805F5FB}"/>
    <dgm:cxn modelId="{EE545E72-FBAF-47BA-AFE6-21A394276C14}" type="presOf" srcId="{DC11ACE0-AE00-435F-86F8-D342C9BB325B}" destId="{B192FB36-CCA2-483A-9749-D388B1A4518E}" srcOrd="0" destOrd="0" presId="urn:microsoft.com/office/officeart/2018/5/layout/CenteredIconLabelDescriptionList"/>
    <dgm:cxn modelId="{98675475-77F0-460E-984C-A08D59743F03}" type="presOf" srcId="{91153E6B-56E0-48CE-9D4D-6A9A25B0A97D}" destId="{E4DC0F33-8BC9-4B2D-904D-0F870236AE9A}" srcOrd="0" destOrd="0" presId="urn:microsoft.com/office/officeart/2018/5/layout/CenteredIconLabelDescriptionList"/>
    <dgm:cxn modelId="{5FF9F557-8E69-46B9-8F2B-AB6A2F3045D4}" srcId="{91153E6B-56E0-48CE-9D4D-6A9A25B0A97D}" destId="{DC11ACE0-AE00-435F-86F8-D342C9BB325B}" srcOrd="0" destOrd="0" parTransId="{C97C1C31-ADB3-412A-9504-DCA33296B6AF}" sibTransId="{5624AB0C-41DB-46C7-AB0E-15BCBE3D6398}"/>
    <dgm:cxn modelId="{EE68FD7E-F97C-47DA-83F0-2016557E3D2F}" type="presOf" srcId="{8B820A8A-2EEF-4FA5-9DED-3CB859EC1BBB}" destId="{C8F01790-C503-41AE-82E7-6C48AD2D49A3}" srcOrd="0" destOrd="0" presId="urn:microsoft.com/office/officeart/2018/5/layout/CenteredIconLabelDescriptionList"/>
    <dgm:cxn modelId="{9384C98C-9718-424E-9E97-FB4F531CB824}" type="presOf" srcId="{9D350FA0-98B3-4EA0-918C-267B076EDDBB}" destId="{BB41CE64-293A-482C-B8C7-8065E165B964}" srcOrd="0" destOrd="0" presId="urn:microsoft.com/office/officeart/2018/5/layout/CenteredIconLabelDescriptionList"/>
    <dgm:cxn modelId="{D42CCB96-9CDF-48CC-AE85-B17D47AB6430}" srcId="{83FBC2F8-3429-4EF3-BF20-CEE1FF17869B}" destId="{43795E72-378C-415B-BB6F-C330AD2F4522}" srcOrd="2" destOrd="0" parTransId="{1DD3E735-413C-48D7-8B0F-90FFF0C19139}" sibTransId="{39E54EC8-17AC-452B-A1BE-4653DA3F6B10}"/>
    <dgm:cxn modelId="{8ED1E1A1-C68F-43F6-B25C-5F1EE4E6996D}" srcId="{83FBC2F8-3429-4EF3-BF20-CEE1FF17869B}" destId="{9D350FA0-98B3-4EA0-918C-267B076EDDBB}" srcOrd="1" destOrd="0" parTransId="{07A4C2EB-12FF-4F74-AEFA-391D728FFD84}" sibTransId="{6802E6A8-F012-4B20-8E57-D05D6D269210}"/>
    <dgm:cxn modelId="{A217DEA5-110B-4384-8985-64CC39BE696A}" type="presOf" srcId="{83FBC2F8-3429-4EF3-BF20-CEE1FF17869B}" destId="{9BEC6489-E7D1-433F-B3AD-E4C5C085EFC9}" srcOrd="0" destOrd="0" presId="urn:microsoft.com/office/officeart/2018/5/layout/CenteredIconLabelDescriptionList"/>
    <dgm:cxn modelId="{F38086A7-9F05-4323-B43E-D08511F0A868}" type="presOf" srcId="{43795E72-378C-415B-BB6F-C330AD2F4522}" destId="{9447B799-D3B3-46D3-A613-FABD90C48934}" srcOrd="0" destOrd="0" presId="urn:microsoft.com/office/officeart/2018/5/layout/CenteredIconLabelDescriptionList"/>
    <dgm:cxn modelId="{414AF0B8-79A7-4C39-92B5-0CF3484A4094}" srcId="{83FBC2F8-3429-4EF3-BF20-CEE1FF17869B}" destId="{91153E6B-56E0-48CE-9D4D-6A9A25B0A97D}" srcOrd="5" destOrd="0" parTransId="{9075261E-C9B1-4F91-A9BE-8A036B646305}" sibTransId="{F5C0840B-0F22-4136-A1B3-7A19A1AEF463}"/>
    <dgm:cxn modelId="{71D08ACA-9157-4ACB-86C2-AEFF053A106E}" type="presOf" srcId="{04F6D116-A053-48C6-A475-8DEB2C3FF343}" destId="{8EF81085-E907-422D-A69D-A8DAFF0BFBD8}" srcOrd="0" destOrd="0" presId="urn:microsoft.com/office/officeart/2018/5/layout/CenteredIconLabelDescriptionList"/>
    <dgm:cxn modelId="{026C3CCC-E43E-4E4A-98EC-53E83549EFE1}" srcId="{83FBC2F8-3429-4EF3-BF20-CEE1FF17869B}" destId="{B6E4AEB3-4AE6-433E-8B4F-038B911CE298}" srcOrd="3" destOrd="0" parTransId="{D527CDBF-5919-4185-992F-595FFBC997FB}" sibTransId="{E97A2DDC-F842-4561-BBB8-192A1003D628}"/>
    <dgm:cxn modelId="{CCEB65E2-6669-4720-A988-14416C5B22D3}" type="presOf" srcId="{B6E4AEB3-4AE6-433E-8B4F-038B911CE298}" destId="{1A7AAD32-BD67-4471-A27C-E87969844756}" srcOrd="0" destOrd="0" presId="urn:microsoft.com/office/officeart/2018/5/layout/CenteredIconLabelDescriptionList"/>
    <dgm:cxn modelId="{5CE6A278-57EF-4C58-8E6D-4CD51F474DD4}" type="presParOf" srcId="{9BEC6489-E7D1-433F-B3AD-E4C5C085EFC9}" destId="{53A4D0DF-0527-4F7E-BEFC-00A74FABD26A}" srcOrd="0" destOrd="0" presId="urn:microsoft.com/office/officeart/2018/5/layout/CenteredIconLabelDescriptionList"/>
    <dgm:cxn modelId="{8B9348B1-1048-4267-A4A9-C54D91657F74}" type="presParOf" srcId="{53A4D0DF-0527-4F7E-BEFC-00A74FABD26A}" destId="{1B57F6EF-5EFC-46ED-9D33-9CBE863A9C6C}" srcOrd="0" destOrd="0" presId="urn:microsoft.com/office/officeart/2018/5/layout/CenteredIconLabelDescriptionList"/>
    <dgm:cxn modelId="{6985806A-0DCA-4ABE-ABAE-63CD5F8E4095}" type="presParOf" srcId="{53A4D0DF-0527-4F7E-BEFC-00A74FABD26A}" destId="{F120C22E-C374-47BD-A161-92A887EE2F15}" srcOrd="1" destOrd="0" presId="urn:microsoft.com/office/officeart/2018/5/layout/CenteredIconLabelDescriptionList"/>
    <dgm:cxn modelId="{E879983A-858B-498B-B121-59276381B6CD}" type="presParOf" srcId="{53A4D0DF-0527-4F7E-BEFC-00A74FABD26A}" destId="{C6598A61-E0B3-4EE0-8C45-A693AFEB19CC}" srcOrd="2" destOrd="0" presId="urn:microsoft.com/office/officeart/2018/5/layout/CenteredIconLabelDescriptionList"/>
    <dgm:cxn modelId="{FBF10DB2-23BE-4711-B5F6-C7BDE09C9B9A}" type="presParOf" srcId="{53A4D0DF-0527-4F7E-BEFC-00A74FABD26A}" destId="{8734F361-242C-44DC-B0F8-C82032432DF1}" srcOrd="3" destOrd="0" presId="urn:microsoft.com/office/officeart/2018/5/layout/CenteredIconLabelDescriptionList"/>
    <dgm:cxn modelId="{23EE6E1A-C473-48F4-B2EB-482A1FAA9821}" type="presParOf" srcId="{53A4D0DF-0527-4F7E-BEFC-00A74FABD26A}" destId="{37C38ED8-EAAA-430F-92CD-16DFBB21F763}" srcOrd="4" destOrd="0" presId="urn:microsoft.com/office/officeart/2018/5/layout/CenteredIconLabelDescriptionList"/>
    <dgm:cxn modelId="{E9B3E43B-9F4C-447F-89DC-FDB3A93A83D6}" type="presParOf" srcId="{9BEC6489-E7D1-433F-B3AD-E4C5C085EFC9}" destId="{E11E42B1-874F-4A43-B732-A6326577AD71}" srcOrd="1" destOrd="0" presId="urn:microsoft.com/office/officeart/2018/5/layout/CenteredIconLabelDescriptionList"/>
    <dgm:cxn modelId="{3A30572C-A1FF-436A-AAE4-EED6BFDA41CF}" type="presParOf" srcId="{9BEC6489-E7D1-433F-B3AD-E4C5C085EFC9}" destId="{E2AE687A-9CD5-4F85-8277-9B3887D7F9F0}" srcOrd="2" destOrd="0" presId="urn:microsoft.com/office/officeart/2018/5/layout/CenteredIconLabelDescriptionList"/>
    <dgm:cxn modelId="{056EFA11-2A05-45D9-B26D-6EC9C41688A3}" type="presParOf" srcId="{E2AE687A-9CD5-4F85-8277-9B3887D7F9F0}" destId="{45F6AB03-F8A4-49A9-BCA6-EEE4B9CAF123}" srcOrd="0" destOrd="0" presId="urn:microsoft.com/office/officeart/2018/5/layout/CenteredIconLabelDescriptionList"/>
    <dgm:cxn modelId="{912B12F7-244B-49FC-BB24-B45E92524F2E}" type="presParOf" srcId="{E2AE687A-9CD5-4F85-8277-9B3887D7F9F0}" destId="{234BC976-01CC-454F-8634-834700396DFB}" srcOrd="1" destOrd="0" presId="urn:microsoft.com/office/officeart/2018/5/layout/CenteredIconLabelDescriptionList"/>
    <dgm:cxn modelId="{099F49F4-2205-4AEF-B27F-DE0062A6F5DD}" type="presParOf" srcId="{E2AE687A-9CD5-4F85-8277-9B3887D7F9F0}" destId="{BB41CE64-293A-482C-B8C7-8065E165B964}" srcOrd="2" destOrd="0" presId="urn:microsoft.com/office/officeart/2018/5/layout/CenteredIconLabelDescriptionList"/>
    <dgm:cxn modelId="{4F4BB50D-67A5-46BC-B8F5-E89B05FB8D6C}" type="presParOf" srcId="{E2AE687A-9CD5-4F85-8277-9B3887D7F9F0}" destId="{CFDEA403-3EF7-4D2C-BBD0-A7E29725EACF}" srcOrd="3" destOrd="0" presId="urn:microsoft.com/office/officeart/2018/5/layout/CenteredIconLabelDescriptionList"/>
    <dgm:cxn modelId="{FBCB953B-243D-4170-8589-A5E6D6260130}" type="presParOf" srcId="{E2AE687A-9CD5-4F85-8277-9B3887D7F9F0}" destId="{C8F01790-C503-41AE-82E7-6C48AD2D49A3}" srcOrd="4" destOrd="0" presId="urn:microsoft.com/office/officeart/2018/5/layout/CenteredIconLabelDescriptionList"/>
    <dgm:cxn modelId="{446ECBBD-E0F6-4A9F-95D1-38958E97DE19}" type="presParOf" srcId="{9BEC6489-E7D1-433F-B3AD-E4C5C085EFC9}" destId="{7AA0505B-220C-4505-AB42-2B160785E027}" srcOrd="3" destOrd="0" presId="urn:microsoft.com/office/officeart/2018/5/layout/CenteredIconLabelDescriptionList"/>
    <dgm:cxn modelId="{E39660B5-B35A-4180-AAEE-97BD6559FFB9}" type="presParOf" srcId="{9BEC6489-E7D1-433F-B3AD-E4C5C085EFC9}" destId="{EFA9554C-2AF9-4527-8342-29FF54A7EA55}" srcOrd="4" destOrd="0" presId="urn:microsoft.com/office/officeart/2018/5/layout/CenteredIconLabelDescriptionList"/>
    <dgm:cxn modelId="{3F2406DA-95D8-4465-A469-02C41E788B5B}" type="presParOf" srcId="{EFA9554C-2AF9-4527-8342-29FF54A7EA55}" destId="{70776509-4889-43A9-B006-8CD72F8934C9}" srcOrd="0" destOrd="0" presId="urn:microsoft.com/office/officeart/2018/5/layout/CenteredIconLabelDescriptionList"/>
    <dgm:cxn modelId="{71282A5D-0898-4397-82CE-23950EEB5355}" type="presParOf" srcId="{EFA9554C-2AF9-4527-8342-29FF54A7EA55}" destId="{62440D93-ED93-4ED5-9355-85900B85AC35}" srcOrd="1" destOrd="0" presId="urn:microsoft.com/office/officeart/2018/5/layout/CenteredIconLabelDescriptionList"/>
    <dgm:cxn modelId="{420FD346-94CA-468A-A76E-2DE096AC274E}" type="presParOf" srcId="{EFA9554C-2AF9-4527-8342-29FF54A7EA55}" destId="{9447B799-D3B3-46D3-A613-FABD90C48934}" srcOrd="2" destOrd="0" presId="urn:microsoft.com/office/officeart/2018/5/layout/CenteredIconLabelDescriptionList"/>
    <dgm:cxn modelId="{98ED40EF-3483-40B1-B954-12CD82508F11}" type="presParOf" srcId="{EFA9554C-2AF9-4527-8342-29FF54A7EA55}" destId="{C40AF721-9EFA-4764-B08D-5E8A0E088F7A}" srcOrd="3" destOrd="0" presId="urn:microsoft.com/office/officeart/2018/5/layout/CenteredIconLabelDescriptionList"/>
    <dgm:cxn modelId="{16D58955-100F-4859-879F-A4A5CD009541}" type="presParOf" srcId="{EFA9554C-2AF9-4527-8342-29FF54A7EA55}" destId="{8EF81085-E907-422D-A69D-A8DAFF0BFBD8}" srcOrd="4" destOrd="0" presId="urn:microsoft.com/office/officeart/2018/5/layout/CenteredIconLabelDescriptionList"/>
    <dgm:cxn modelId="{3D1DDFB0-FF90-4CA1-B77A-481B50C18575}" type="presParOf" srcId="{9BEC6489-E7D1-433F-B3AD-E4C5C085EFC9}" destId="{60130285-4C10-4DCC-8F49-D36053898C78}" srcOrd="5" destOrd="0" presId="urn:microsoft.com/office/officeart/2018/5/layout/CenteredIconLabelDescriptionList"/>
    <dgm:cxn modelId="{336A389B-D02D-47FC-96AA-E9B39F61E11B}" type="presParOf" srcId="{9BEC6489-E7D1-433F-B3AD-E4C5C085EFC9}" destId="{C7F578A1-0AB9-4E7B-99AB-3676748796CE}" srcOrd="6" destOrd="0" presId="urn:microsoft.com/office/officeart/2018/5/layout/CenteredIconLabelDescriptionList"/>
    <dgm:cxn modelId="{5FC3D0F9-C75C-430B-821B-B83015B1AB3E}" type="presParOf" srcId="{C7F578A1-0AB9-4E7B-99AB-3676748796CE}" destId="{7588BF7A-7064-46CE-AA33-37727A72DCC9}" srcOrd="0" destOrd="0" presId="urn:microsoft.com/office/officeart/2018/5/layout/CenteredIconLabelDescriptionList"/>
    <dgm:cxn modelId="{5557D793-F72D-4CE8-A43A-AE6A5B205F59}" type="presParOf" srcId="{C7F578A1-0AB9-4E7B-99AB-3676748796CE}" destId="{C0FE4859-CDBA-4E59-BEBF-F1928549BE2B}" srcOrd="1" destOrd="0" presId="urn:microsoft.com/office/officeart/2018/5/layout/CenteredIconLabelDescriptionList"/>
    <dgm:cxn modelId="{1DE6CB27-0591-4611-84E4-80CE25FC7A9E}" type="presParOf" srcId="{C7F578A1-0AB9-4E7B-99AB-3676748796CE}" destId="{1A7AAD32-BD67-4471-A27C-E87969844756}" srcOrd="2" destOrd="0" presId="urn:microsoft.com/office/officeart/2018/5/layout/CenteredIconLabelDescriptionList"/>
    <dgm:cxn modelId="{99B024EB-CE5C-4F93-B722-F3DE4F97A42E}" type="presParOf" srcId="{C7F578A1-0AB9-4E7B-99AB-3676748796CE}" destId="{4954A9A0-8217-4AD4-974F-9A67FDB969D6}" srcOrd="3" destOrd="0" presId="urn:microsoft.com/office/officeart/2018/5/layout/CenteredIconLabelDescriptionList"/>
    <dgm:cxn modelId="{261F7A77-66DF-497F-BB80-2807D0F6424D}" type="presParOf" srcId="{C7F578A1-0AB9-4E7B-99AB-3676748796CE}" destId="{16E03C04-B502-45A4-BDC4-47F8F603D79F}" srcOrd="4" destOrd="0" presId="urn:microsoft.com/office/officeart/2018/5/layout/CenteredIconLabelDescriptionList"/>
    <dgm:cxn modelId="{EF656179-51CE-4A98-B0B3-AE4B322B8BEC}" type="presParOf" srcId="{9BEC6489-E7D1-433F-B3AD-E4C5C085EFC9}" destId="{5500C0CB-E4DC-4DEC-A400-92A96A586F6B}" srcOrd="7" destOrd="0" presId="urn:microsoft.com/office/officeart/2018/5/layout/CenteredIconLabelDescriptionList"/>
    <dgm:cxn modelId="{ECC064ED-4AB2-40FA-97AB-7DE79388FCA4}" type="presParOf" srcId="{9BEC6489-E7D1-433F-B3AD-E4C5C085EFC9}" destId="{1E973786-044C-44DD-85AC-F064F1F412B9}" srcOrd="8" destOrd="0" presId="urn:microsoft.com/office/officeart/2018/5/layout/CenteredIconLabelDescriptionList"/>
    <dgm:cxn modelId="{6DAC4F72-3766-497D-983A-4879ECA5D5DA}" type="presParOf" srcId="{1E973786-044C-44DD-85AC-F064F1F412B9}" destId="{07E08111-3944-4D22-90FC-850671F6BD80}" srcOrd="0" destOrd="0" presId="urn:microsoft.com/office/officeart/2018/5/layout/CenteredIconLabelDescriptionList"/>
    <dgm:cxn modelId="{6B0F0ECD-6F35-43C7-BF6B-4CFC9613054E}" type="presParOf" srcId="{1E973786-044C-44DD-85AC-F064F1F412B9}" destId="{E6A82FD0-CF3F-44A9-ADA0-3D971C656357}" srcOrd="1" destOrd="0" presId="urn:microsoft.com/office/officeart/2018/5/layout/CenteredIconLabelDescriptionList"/>
    <dgm:cxn modelId="{B2841F65-B2DC-4588-AA7A-338D6039B082}" type="presParOf" srcId="{1E973786-044C-44DD-85AC-F064F1F412B9}" destId="{1B1E868B-A6A1-492B-9ABA-7E1341C94873}" srcOrd="2" destOrd="0" presId="urn:microsoft.com/office/officeart/2018/5/layout/CenteredIconLabelDescriptionList"/>
    <dgm:cxn modelId="{715E4CE6-7A1B-45C7-8790-D47EC0F541C4}" type="presParOf" srcId="{1E973786-044C-44DD-85AC-F064F1F412B9}" destId="{2FF12E66-34F8-4812-BB6B-8E839C43BA61}" srcOrd="3" destOrd="0" presId="urn:microsoft.com/office/officeart/2018/5/layout/CenteredIconLabelDescriptionList"/>
    <dgm:cxn modelId="{79F0D15E-CDBF-4D67-89D4-A458C56066D0}" type="presParOf" srcId="{1E973786-044C-44DD-85AC-F064F1F412B9}" destId="{AE320D9B-6CD1-4F95-805C-C426CFE55AF0}" srcOrd="4" destOrd="0" presId="urn:microsoft.com/office/officeart/2018/5/layout/CenteredIconLabelDescriptionList"/>
    <dgm:cxn modelId="{3328C510-ED56-4EF7-85E5-5FF0174FE6B7}" type="presParOf" srcId="{9BEC6489-E7D1-433F-B3AD-E4C5C085EFC9}" destId="{81B768BF-6C68-4F50-AC87-FEB78B4C1992}" srcOrd="9" destOrd="0" presId="urn:microsoft.com/office/officeart/2018/5/layout/CenteredIconLabelDescriptionList"/>
    <dgm:cxn modelId="{CB830DB9-F568-4611-A58F-FE7483EC54C8}" type="presParOf" srcId="{9BEC6489-E7D1-433F-B3AD-E4C5C085EFC9}" destId="{7033B54F-12EE-43F3-8167-69ACFEEB9A39}" srcOrd="10" destOrd="0" presId="urn:microsoft.com/office/officeart/2018/5/layout/CenteredIconLabelDescriptionList"/>
    <dgm:cxn modelId="{21FE67BE-3290-4BCC-9E9A-2735D0A96D11}" type="presParOf" srcId="{7033B54F-12EE-43F3-8167-69ACFEEB9A39}" destId="{12C9BAAB-EAA6-4C7B-8128-E8F0EF5196A2}" srcOrd="0" destOrd="0" presId="urn:microsoft.com/office/officeart/2018/5/layout/CenteredIconLabelDescriptionList"/>
    <dgm:cxn modelId="{D4DF6AE8-38C3-4D34-AC0F-0D41F3F41620}" type="presParOf" srcId="{7033B54F-12EE-43F3-8167-69ACFEEB9A39}" destId="{25C463BC-98D5-4065-A1F9-BADCF3C7BB72}" srcOrd="1" destOrd="0" presId="urn:microsoft.com/office/officeart/2018/5/layout/CenteredIconLabelDescriptionList"/>
    <dgm:cxn modelId="{B41EE2D2-8063-4C9C-A50F-796DF2FF740B}" type="presParOf" srcId="{7033B54F-12EE-43F3-8167-69ACFEEB9A39}" destId="{E4DC0F33-8BC9-4B2D-904D-0F870236AE9A}" srcOrd="2" destOrd="0" presId="urn:microsoft.com/office/officeart/2018/5/layout/CenteredIconLabelDescriptionList"/>
    <dgm:cxn modelId="{2C060244-9316-4235-A1A5-B9A6750EE95F}" type="presParOf" srcId="{7033B54F-12EE-43F3-8167-69ACFEEB9A39}" destId="{16FC2156-9572-4988-9114-FBA757B9B74B}" srcOrd="3" destOrd="0" presId="urn:microsoft.com/office/officeart/2018/5/layout/CenteredIconLabelDescriptionList"/>
    <dgm:cxn modelId="{349CED79-B68D-45BC-A429-A41AEC7BDC37}" type="presParOf" srcId="{7033B54F-12EE-43F3-8167-69ACFEEB9A39}" destId="{B192FB36-CCA2-483A-9749-D388B1A4518E}"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BD964-5418-4F00-9C4F-0A46DD9346CD}">
      <dsp:nvSpPr>
        <dsp:cNvPr id="0" name=""/>
        <dsp:cNvSpPr/>
      </dsp:nvSpPr>
      <dsp:spPr>
        <a:xfrm>
          <a:off x="0" y="11684"/>
          <a:ext cx="6253721" cy="1193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Accuracy of result depends on data and source of data. </a:t>
          </a:r>
        </a:p>
      </dsp:txBody>
      <dsp:txXfrm>
        <a:off x="58257" y="69941"/>
        <a:ext cx="6137207" cy="1076886"/>
      </dsp:txXfrm>
    </dsp:sp>
    <dsp:sp modelId="{4B1B1AF2-E728-49B3-A510-032D5DAF732A}">
      <dsp:nvSpPr>
        <dsp:cNvPr id="0" name=""/>
        <dsp:cNvSpPr/>
      </dsp:nvSpPr>
      <dsp:spPr>
        <a:xfrm>
          <a:off x="0" y="1291484"/>
          <a:ext cx="6253721" cy="11934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Payload Mass having in range 2k-4k has higher success ratio. </a:t>
          </a:r>
        </a:p>
      </dsp:txBody>
      <dsp:txXfrm>
        <a:off x="58257" y="1349741"/>
        <a:ext cx="6137207" cy="1076886"/>
      </dsp:txXfrm>
    </dsp:sp>
    <dsp:sp modelId="{F58D76EB-95C0-4DE6-8196-80D704F0A93A}">
      <dsp:nvSpPr>
        <dsp:cNvPr id="0" name=""/>
        <dsp:cNvSpPr/>
      </dsp:nvSpPr>
      <dsp:spPr>
        <a:xfrm>
          <a:off x="0" y="2571284"/>
          <a:ext cx="6253721" cy="11934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KSC LC-39A site has highest success ratio.</a:t>
          </a:r>
        </a:p>
      </dsp:txBody>
      <dsp:txXfrm>
        <a:off x="58257" y="2629541"/>
        <a:ext cx="6137207" cy="1076886"/>
      </dsp:txXfrm>
    </dsp:sp>
    <dsp:sp modelId="{FD9820A8-677C-4FFC-9B67-6161D33B8718}">
      <dsp:nvSpPr>
        <dsp:cNvPr id="0" name=""/>
        <dsp:cNvSpPr/>
      </dsp:nvSpPr>
      <dsp:spPr>
        <a:xfrm>
          <a:off x="0" y="3851085"/>
          <a:ext cx="6253721" cy="1193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FT booster version is most successful version having highest success rate.</a:t>
          </a:r>
        </a:p>
      </dsp:txBody>
      <dsp:txXfrm>
        <a:off x="58257" y="3909342"/>
        <a:ext cx="6137207" cy="1076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7F6EF-5EFC-46ED-9D33-9CBE863A9C6C}">
      <dsp:nvSpPr>
        <dsp:cNvPr id="0" name=""/>
        <dsp:cNvSpPr/>
      </dsp:nvSpPr>
      <dsp:spPr>
        <a:xfrm>
          <a:off x="482869" y="1287827"/>
          <a:ext cx="513843" cy="513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98A61-E0B3-4EE0-8C45-A693AFEB19CC}">
      <dsp:nvSpPr>
        <dsp:cNvPr id="0" name=""/>
        <dsp:cNvSpPr/>
      </dsp:nvSpPr>
      <dsp:spPr>
        <a:xfrm>
          <a:off x="5728"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Executive Summary</a:t>
          </a:r>
        </a:p>
      </dsp:txBody>
      <dsp:txXfrm>
        <a:off x="5728" y="1915028"/>
        <a:ext cx="1468125" cy="1101093"/>
      </dsp:txXfrm>
    </dsp:sp>
    <dsp:sp modelId="{37C38ED8-EAAA-430F-92CD-16DFBB21F763}">
      <dsp:nvSpPr>
        <dsp:cNvPr id="0" name=""/>
        <dsp:cNvSpPr/>
      </dsp:nvSpPr>
      <dsp:spPr>
        <a:xfrm>
          <a:off x="5728"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sp>
    <dsp:sp modelId="{45F6AB03-F8A4-49A9-BCA6-EEE4B9CAF123}">
      <dsp:nvSpPr>
        <dsp:cNvPr id="0" name=""/>
        <dsp:cNvSpPr/>
      </dsp:nvSpPr>
      <dsp:spPr>
        <a:xfrm>
          <a:off x="2207916" y="1287827"/>
          <a:ext cx="513843" cy="513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1CE64-293A-482C-B8C7-8065E165B964}">
      <dsp:nvSpPr>
        <dsp:cNvPr id="0" name=""/>
        <dsp:cNvSpPr/>
      </dsp:nvSpPr>
      <dsp:spPr>
        <a:xfrm>
          <a:off x="1730775"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collection methodology:</a:t>
          </a:r>
        </a:p>
      </dsp:txBody>
      <dsp:txXfrm>
        <a:off x="1730775" y="1915028"/>
        <a:ext cx="1468125" cy="1101093"/>
      </dsp:txXfrm>
    </dsp:sp>
    <dsp:sp modelId="{C8F01790-C503-41AE-82E7-6C48AD2D49A3}">
      <dsp:nvSpPr>
        <dsp:cNvPr id="0" name=""/>
        <dsp:cNvSpPr/>
      </dsp:nvSpPr>
      <dsp:spPr>
        <a:xfrm>
          <a:off x="1730775"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collected using SpaceX API and Web Scrapping from Wikipedia information.</a:t>
          </a:r>
        </a:p>
      </dsp:txBody>
      <dsp:txXfrm>
        <a:off x="1730775" y="3068846"/>
        <a:ext cx="1468125" cy="855202"/>
      </dsp:txXfrm>
    </dsp:sp>
    <dsp:sp modelId="{70776509-4889-43A9-B006-8CD72F8934C9}">
      <dsp:nvSpPr>
        <dsp:cNvPr id="0" name=""/>
        <dsp:cNvSpPr/>
      </dsp:nvSpPr>
      <dsp:spPr>
        <a:xfrm>
          <a:off x="3932963" y="1287827"/>
          <a:ext cx="513843" cy="513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47B799-D3B3-46D3-A613-FABD90C48934}">
      <dsp:nvSpPr>
        <dsp:cNvPr id="0" name=""/>
        <dsp:cNvSpPr/>
      </dsp:nvSpPr>
      <dsp:spPr>
        <a:xfrm>
          <a:off x="3455822"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Perform data wrangling</a:t>
          </a:r>
        </a:p>
      </dsp:txBody>
      <dsp:txXfrm>
        <a:off x="3455822" y="1915028"/>
        <a:ext cx="1468125" cy="1101093"/>
      </dsp:txXfrm>
    </dsp:sp>
    <dsp:sp modelId="{8EF81085-E907-422D-A69D-A8DAFF0BFBD8}">
      <dsp:nvSpPr>
        <dsp:cNvPr id="0" name=""/>
        <dsp:cNvSpPr/>
      </dsp:nvSpPr>
      <dsp:spPr>
        <a:xfrm>
          <a:off x="3455822"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Replacing missing values with Mean value of column(e.g. column: PayloadMass)</a:t>
          </a:r>
        </a:p>
      </dsp:txBody>
      <dsp:txXfrm>
        <a:off x="3455822" y="3068846"/>
        <a:ext cx="1468125" cy="855202"/>
      </dsp:txXfrm>
    </dsp:sp>
    <dsp:sp modelId="{7588BF7A-7064-46CE-AA33-37727A72DCC9}">
      <dsp:nvSpPr>
        <dsp:cNvPr id="0" name=""/>
        <dsp:cNvSpPr/>
      </dsp:nvSpPr>
      <dsp:spPr>
        <a:xfrm>
          <a:off x="5658010" y="1287827"/>
          <a:ext cx="513843" cy="513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7AAD32-BD67-4471-A27C-E87969844756}">
      <dsp:nvSpPr>
        <dsp:cNvPr id="0" name=""/>
        <dsp:cNvSpPr/>
      </dsp:nvSpPr>
      <dsp:spPr>
        <a:xfrm>
          <a:off x="5180869"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Perform exploratory data analysis (EDA) using visualization and SQL</a:t>
          </a:r>
        </a:p>
      </dsp:txBody>
      <dsp:txXfrm>
        <a:off x="5180869" y="1915028"/>
        <a:ext cx="1468125" cy="1101093"/>
      </dsp:txXfrm>
    </dsp:sp>
    <dsp:sp modelId="{16E03C04-B502-45A4-BDC4-47F8F603D79F}">
      <dsp:nvSpPr>
        <dsp:cNvPr id="0" name=""/>
        <dsp:cNvSpPr/>
      </dsp:nvSpPr>
      <dsp:spPr>
        <a:xfrm>
          <a:off x="5180869"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sp>
    <dsp:sp modelId="{07E08111-3944-4D22-90FC-850671F6BD80}">
      <dsp:nvSpPr>
        <dsp:cNvPr id="0" name=""/>
        <dsp:cNvSpPr/>
      </dsp:nvSpPr>
      <dsp:spPr>
        <a:xfrm>
          <a:off x="7383056" y="1287827"/>
          <a:ext cx="513843" cy="5138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E868B-A6A1-492B-9ABA-7E1341C94873}">
      <dsp:nvSpPr>
        <dsp:cNvPr id="0" name=""/>
        <dsp:cNvSpPr/>
      </dsp:nvSpPr>
      <dsp:spPr>
        <a:xfrm>
          <a:off x="6905916"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Perform interactive visual analytics using Folium and Plotly Dash</a:t>
          </a:r>
        </a:p>
      </dsp:txBody>
      <dsp:txXfrm>
        <a:off x="6905916" y="1915028"/>
        <a:ext cx="1468125" cy="1101093"/>
      </dsp:txXfrm>
    </dsp:sp>
    <dsp:sp modelId="{AE320D9B-6CD1-4F95-805C-C426CFE55AF0}">
      <dsp:nvSpPr>
        <dsp:cNvPr id="0" name=""/>
        <dsp:cNvSpPr/>
      </dsp:nvSpPr>
      <dsp:spPr>
        <a:xfrm>
          <a:off x="6905916"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sp>
    <dsp:sp modelId="{12C9BAAB-EAA6-4C7B-8128-E8F0EF5196A2}">
      <dsp:nvSpPr>
        <dsp:cNvPr id="0" name=""/>
        <dsp:cNvSpPr/>
      </dsp:nvSpPr>
      <dsp:spPr>
        <a:xfrm>
          <a:off x="9108103" y="1287827"/>
          <a:ext cx="513843" cy="5138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C0F33-8BC9-4B2D-904D-0F870236AE9A}">
      <dsp:nvSpPr>
        <dsp:cNvPr id="0" name=""/>
        <dsp:cNvSpPr/>
      </dsp:nvSpPr>
      <dsp:spPr>
        <a:xfrm>
          <a:off x="8630963"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Perform predictive analysis using classification models</a:t>
          </a:r>
        </a:p>
      </dsp:txBody>
      <dsp:txXfrm>
        <a:off x="8630963" y="1915028"/>
        <a:ext cx="1468125" cy="1101093"/>
      </dsp:txXfrm>
    </dsp:sp>
    <dsp:sp modelId="{B192FB36-CCA2-483A-9749-D388B1A4518E}">
      <dsp:nvSpPr>
        <dsp:cNvPr id="0" name=""/>
        <dsp:cNvSpPr/>
      </dsp:nvSpPr>
      <dsp:spPr>
        <a:xfrm>
          <a:off x="8630963"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Select different classification models and find best parameters for tunning and last evaluate accuracy and precision </a:t>
          </a:r>
        </a:p>
      </dsp:txBody>
      <dsp:txXfrm>
        <a:off x="8630963" y="3068846"/>
        <a:ext cx="1468125" cy="8552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1165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806065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dhe004/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dhe004/DataScience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dhe004/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dhe004/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dhe004/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dhe004/DataScience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radhe004/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dhe004/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adhe004/DataScience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Bhaveshkumar</a:t>
            </a:r>
            <a:r>
              <a:rPr lang="en-US" dirty="0">
                <a:solidFill>
                  <a:schemeClr val="bg2"/>
                </a:solidFill>
                <a:latin typeface="Abadi"/>
                <a:ea typeface="SF Pro" pitchFamily="2" charset="0"/>
                <a:cs typeface="SF Pro" pitchFamily="2" charset="0"/>
              </a:rPr>
              <a:t> Jadav</a:t>
            </a:r>
          </a:p>
          <a:p>
            <a:r>
              <a:rPr lang="en-US" dirty="0">
                <a:solidFill>
                  <a:schemeClr val="bg2"/>
                </a:solidFill>
                <a:latin typeface="Abadi" panose="020B0604020104020204" pitchFamily="34" charset="0"/>
                <a:ea typeface="SF Pro" pitchFamily="2" charset="0"/>
                <a:cs typeface="SF Pro" pitchFamily="2" charset="0"/>
              </a:rPr>
              <a:t>11/11/2023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Cleaned the data</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Organizing raw data into a format suitable for analysis</a:t>
            </a:r>
          </a:p>
          <a:p>
            <a:endParaRPr lang="en-US" dirty="0">
              <a:hlinkClick r:id="rId3"/>
            </a:endParaRPr>
          </a:p>
          <a:p>
            <a:r>
              <a:rPr lang="en-US" dirty="0">
                <a:hlinkClick r:id="rId3"/>
              </a:rPr>
              <a:t>https://github.com/radhe004/DataScienceCapstone/blob/main/labs-jupyter-spacex-Data%20wrangling.ipynb</a:t>
            </a:r>
            <a:endParaRPr lang="en-US"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have scatter plot chat Because it help to visualize the relationship between two variables. </a:t>
            </a:r>
          </a:p>
          <a:p>
            <a:pPr>
              <a:lnSpc>
                <a:spcPct val="100000"/>
              </a:lnSpc>
              <a:spcBef>
                <a:spcPts val="1400"/>
              </a:spcBef>
            </a:pPr>
            <a:r>
              <a:rPr lang="en-US" sz="2200" dirty="0">
                <a:solidFill>
                  <a:schemeClr val="accent3">
                    <a:lumMod val="25000"/>
                  </a:schemeClr>
                </a:solidFill>
                <a:latin typeface="Abadi"/>
              </a:rPr>
              <a:t>I plotted a bar chart So that we can do comparison. </a:t>
            </a:r>
          </a:p>
          <a:p>
            <a:pPr>
              <a:lnSpc>
                <a:spcPct val="100000"/>
              </a:lnSpc>
              <a:spcBef>
                <a:spcPts val="1400"/>
              </a:spcBef>
            </a:pPr>
            <a:r>
              <a:rPr lang="en-US" sz="2200" dirty="0">
                <a:solidFill>
                  <a:schemeClr val="accent3">
                    <a:lumMod val="25000"/>
                  </a:schemeClr>
                </a:solidFill>
                <a:latin typeface="Abadi"/>
              </a:rPr>
              <a:t>I also plotted line chart to visual launch success yearly trend </a:t>
            </a:r>
          </a:p>
          <a:p>
            <a:pPr>
              <a:lnSpc>
                <a:spcPct val="100000"/>
              </a:lnSpc>
              <a:spcBef>
                <a:spcPts val="1400"/>
              </a:spcBef>
            </a:pPr>
            <a:r>
              <a:rPr lang="en-US" sz="2200" dirty="0">
                <a:solidFill>
                  <a:schemeClr val="accent3">
                    <a:lumMod val="25000"/>
                  </a:schemeClr>
                </a:solidFill>
                <a:latin typeface="Abadi"/>
              </a:rPr>
              <a:t>Following Chart Plotted: </a:t>
            </a:r>
          </a:p>
          <a:p>
            <a:pPr lvl="1">
              <a:lnSpc>
                <a:spcPct val="100000"/>
              </a:lnSpc>
              <a:spcBef>
                <a:spcPts val="1400"/>
              </a:spcBef>
            </a:pPr>
            <a:r>
              <a:rPr lang="en-US" sz="1800" dirty="0">
                <a:solidFill>
                  <a:schemeClr val="accent3">
                    <a:lumMod val="25000"/>
                  </a:schemeClr>
                </a:solidFill>
                <a:latin typeface="Abadi"/>
              </a:rPr>
              <a:t>Flight Number vs Payload Mass, Flight Number vs Launch Site, Payload vs Launch Site, Flight Number vs Orbit type, Payload vs Orbit type, Success rate of each orbit type, 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https://github.com/radhe004/DataScienceCapstone/blob/main/jupyter-labs-eda-dataviz.ipynb.jupyterlite.ipynb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345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Summarization of the SQL performed queries</a:t>
            </a:r>
          </a:p>
          <a:p>
            <a:pPr lvl="1">
              <a:lnSpc>
                <a:spcPct val="100000"/>
              </a:lnSpc>
              <a:spcBef>
                <a:spcPts val="1400"/>
              </a:spcBef>
            </a:pPr>
            <a:r>
              <a:rPr lang="en-US" sz="1100" b="1" dirty="0"/>
              <a:t>Unique launch site names in the space mission</a:t>
            </a:r>
          </a:p>
          <a:p>
            <a:pPr lvl="1">
              <a:lnSpc>
                <a:spcPct val="100000"/>
              </a:lnSpc>
              <a:spcBef>
                <a:spcPts val="1400"/>
              </a:spcBef>
            </a:pPr>
            <a:r>
              <a:rPr lang="en-US" sz="1100" b="1" dirty="0"/>
              <a:t>5 records where launch sites begin with the string 'CCA’</a:t>
            </a:r>
          </a:p>
          <a:p>
            <a:pPr lvl="1">
              <a:lnSpc>
                <a:spcPct val="100000"/>
              </a:lnSpc>
              <a:spcBef>
                <a:spcPts val="1400"/>
              </a:spcBef>
            </a:pPr>
            <a:r>
              <a:rPr lang="en-US" sz="1100" b="1" dirty="0"/>
              <a:t>The total payload mass carried by boosters launched by NASA (CRS)</a:t>
            </a:r>
          </a:p>
          <a:p>
            <a:pPr lvl="1">
              <a:lnSpc>
                <a:spcPct val="100000"/>
              </a:lnSpc>
              <a:spcBef>
                <a:spcPts val="1400"/>
              </a:spcBef>
            </a:pPr>
            <a:r>
              <a:rPr lang="en-US" sz="1100" b="1" dirty="0"/>
              <a:t>Average payload mass carried by booster version F9 v1.1</a:t>
            </a:r>
          </a:p>
          <a:p>
            <a:pPr lvl="1">
              <a:lnSpc>
                <a:spcPct val="100000"/>
              </a:lnSpc>
              <a:spcBef>
                <a:spcPts val="1400"/>
              </a:spcBef>
            </a:pPr>
            <a:r>
              <a:rPr lang="en-US" sz="1100" b="1" dirty="0"/>
              <a:t>List the date when the first successful landing outcome in ground pad was achieved</a:t>
            </a:r>
          </a:p>
          <a:p>
            <a:pPr lvl="1">
              <a:lnSpc>
                <a:spcPct val="100000"/>
              </a:lnSpc>
              <a:spcBef>
                <a:spcPts val="1400"/>
              </a:spcBef>
            </a:pPr>
            <a:r>
              <a:rPr lang="en-US" sz="1100" b="1" dirty="0"/>
              <a:t>List the names of the boosters which have success in drone ship and have payload mass greater than 4000 but less than 6000</a:t>
            </a:r>
          </a:p>
          <a:p>
            <a:pPr lvl="1">
              <a:lnSpc>
                <a:spcPct val="100000"/>
              </a:lnSpc>
              <a:spcBef>
                <a:spcPts val="1400"/>
              </a:spcBef>
            </a:pPr>
            <a:r>
              <a:rPr lang="en-US" sz="1100" b="1" dirty="0"/>
              <a:t>List the total number of successful and failure mission outcomes</a:t>
            </a:r>
          </a:p>
          <a:p>
            <a:pPr lvl="1">
              <a:lnSpc>
                <a:spcPct val="100000"/>
              </a:lnSpc>
              <a:spcBef>
                <a:spcPts val="1400"/>
              </a:spcBef>
            </a:pPr>
            <a:r>
              <a:rPr lang="en-US" sz="1100" b="1" dirty="0"/>
              <a:t>The names of the booster versions which have carried the maximum payload mass using sub query </a:t>
            </a:r>
          </a:p>
          <a:p>
            <a:pPr lvl="1">
              <a:lnSpc>
                <a:spcPct val="100000"/>
              </a:lnSpc>
              <a:spcBef>
                <a:spcPts val="1400"/>
              </a:spcBef>
            </a:pPr>
            <a:r>
              <a:rPr lang="en-US" sz="1000" b="1" dirty="0"/>
              <a:t>List the records which will display the month names, failure </a:t>
            </a:r>
            <a:r>
              <a:rPr lang="en-US" sz="1000" b="1" dirty="0" err="1"/>
              <a:t>landing_outcomes</a:t>
            </a:r>
            <a:r>
              <a:rPr lang="en-US" sz="1000" b="1" dirty="0"/>
              <a:t> in drone ship ,booster versions, </a:t>
            </a:r>
            <a:r>
              <a:rPr lang="en-US" sz="1000" b="1" dirty="0" err="1"/>
              <a:t>launch_site</a:t>
            </a:r>
            <a:r>
              <a:rPr lang="en-US" sz="1000" b="1" dirty="0"/>
              <a:t> for the months in year 2015.</a:t>
            </a:r>
          </a:p>
          <a:p>
            <a:pPr lvl="1">
              <a:lnSpc>
                <a:spcPct val="100000"/>
              </a:lnSpc>
              <a:spcBef>
                <a:spcPts val="1400"/>
              </a:spcBef>
            </a:pPr>
            <a:r>
              <a:rPr lang="en-US" sz="1000" b="1" dirty="0"/>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https://github.com/radhe004/DataScienceCapstone/blob/main/jupyter-labs-eda-sql-coursera_sqllite.ipynb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used Markers, Circles, Lines and following is the detail for being used these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 Used to pinpoint specific locations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Circle – To draw a circle around a specified point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Line – To connect multiple points on the map and draw line for showing distance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https://github.com/radhe004/DataScienceCapstone/blob/main/lab_jupyter_launch_site_location.ipynb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created dashboard application with the Python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Package</a:t>
            </a:r>
          </a:p>
          <a:p>
            <a:pPr>
              <a:lnSpc>
                <a:spcPct val="100000"/>
              </a:lnSpc>
              <a:spcBef>
                <a:spcPts val="1400"/>
              </a:spcBef>
            </a:pPr>
            <a:r>
              <a:rPr lang="en-US" sz="2200" dirty="0">
                <a:solidFill>
                  <a:schemeClr val="accent3">
                    <a:lumMod val="25000"/>
                  </a:schemeClr>
                </a:solidFill>
                <a:latin typeface="Abadi" panose="020B0604020104020204" pitchFamily="34" charset="0"/>
              </a:rPr>
              <a:t>This dashboard application contains input components such as a dropdown list(location site selection) and a range slider(Payload selection) to interact with a pie chart and a scatter point chart</a:t>
            </a:r>
          </a:p>
          <a:p>
            <a:pPr>
              <a:lnSpc>
                <a:spcPct val="100000"/>
              </a:lnSpc>
              <a:spcBef>
                <a:spcPts val="1400"/>
              </a:spcBef>
            </a:pPr>
            <a:r>
              <a:rPr lang="en-US" sz="2200" dirty="0">
                <a:solidFill>
                  <a:schemeClr val="accent3">
                    <a:lumMod val="25000"/>
                  </a:schemeClr>
                </a:solidFill>
                <a:latin typeface="Abadi" panose="020B0604020104020204" pitchFamily="34" charset="0"/>
              </a:rPr>
              <a:t>You can analysis data using dashboard that success launch ratio of sites; also to visualize payload mass for booster version category and its success.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class column(output variable)</a:t>
            </a:r>
          </a:p>
          <a:p>
            <a:pPr>
              <a:lnSpc>
                <a:spcPct val="100000"/>
              </a:lnSpc>
              <a:spcBef>
                <a:spcPts val="1400"/>
              </a:spcBef>
            </a:pPr>
            <a:r>
              <a:rPr lang="en-US" sz="2200" dirty="0">
                <a:solidFill>
                  <a:schemeClr val="accent3">
                    <a:lumMod val="25000"/>
                  </a:schemeClr>
                </a:solidFill>
                <a:latin typeface="Abadi" panose="020B0604020104020204" pitchFamily="34" charset="0"/>
              </a:rPr>
              <a:t>Standardize the data, Created training and test data. here test size used 0.2. </a:t>
            </a:r>
          </a:p>
          <a:p>
            <a:pPr>
              <a:lnSpc>
                <a:spcPct val="100000"/>
              </a:lnSpc>
              <a:spcBef>
                <a:spcPts val="1400"/>
              </a:spcBef>
            </a:pPr>
            <a:r>
              <a:rPr lang="en-US" sz="2200" dirty="0">
                <a:solidFill>
                  <a:schemeClr val="accent3">
                    <a:lumMod val="25000"/>
                  </a:schemeClr>
                </a:solidFill>
                <a:latin typeface="Abadi" panose="020B0604020104020204" pitchFamily="34" charset="0"/>
              </a:rPr>
              <a:t>Used different Classification Models such as SVM, Classification Trees and Logistic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Used Grid Search to find the best tuned parameters for prediction </a:t>
            </a:r>
          </a:p>
          <a:p>
            <a:pPr>
              <a:lnSpc>
                <a:spcPct val="100000"/>
              </a:lnSpc>
              <a:spcBef>
                <a:spcPts val="1400"/>
              </a:spcBef>
            </a:pPr>
            <a:r>
              <a:rPr lang="en-US" sz="2200" dirty="0">
                <a:solidFill>
                  <a:schemeClr val="accent3">
                    <a:lumMod val="25000"/>
                  </a:schemeClr>
                </a:solidFill>
                <a:latin typeface="Abadi" panose="020B0604020104020204" pitchFamily="34" charset="0"/>
              </a:rPr>
              <a:t>Check Accuracy and Confusion matrix for validating model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https://github.com/radhe004/DataScienceCapstone/blob/main/SpaceX_Machine_Learning_Prediction_Part_5.jupyterlite.ipynb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B88342CC-1F84-AA4A-A369-9F6C3E33D843}"/>
              </a:ext>
            </a:extLst>
          </p:cNvPr>
          <p:cNvPicPr>
            <a:picLocks noChangeAspect="1"/>
          </p:cNvPicPr>
          <p:nvPr/>
        </p:nvPicPr>
        <p:blipFill>
          <a:blip r:embed="rId4"/>
          <a:stretch>
            <a:fillRect/>
          </a:stretch>
        </p:blipFill>
        <p:spPr>
          <a:xfrm>
            <a:off x="9002336" y="2761634"/>
            <a:ext cx="2845535" cy="182510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16216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  - The success rate since 2013 kept increasing till 2020</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 - KSC LC-39A site has highest success ratio. 2-4k Payload mass range having good success ratio.</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 Best Model Confusion Matrix shown.</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74C4756B-4BB6-1D8D-0AD9-13187BEABB9B}"/>
              </a:ext>
            </a:extLst>
          </p:cNvPr>
          <p:cNvPicPr>
            <a:picLocks noChangeAspect="1"/>
          </p:cNvPicPr>
          <p:nvPr/>
        </p:nvPicPr>
        <p:blipFill>
          <a:blip r:embed="rId4"/>
          <a:stretch>
            <a:fillRect/>
          </a:stretch>
        </p:blipFill>
        <p:spPr>
          <a:xfrm>
            <a:off x="416801" y="3950090"/>
            <a:ext cx="3702914" cy="236926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4CA2A51-31D9-335F-9485-7C14E9FA419A}"/>
              </a:ext>
            </a:extLst>
          </p:cNvPr>
          <p:cNvPicPr>
            <a:picLocks noChangeAspect="1"/>
          </p:cNvPicPr>
          <p:nvPr/>
        </p:nvPicPr>
        <p:blipFill>
          <a:blip r:embed="rId5"/>
          <a:stretch>
            <a:fillRect/>
          </a:stretch>
        </p:blipFill>
        <p:spPr>
          <a:xfrm>
            <a:off x="4395019" y="3629560"/>
            <a:ext cx="4237705" cy="301032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550C8B1-F62E-C80F-0DE3-FB21617A1A8D}"/>
              </a:ext>
            </a:extLst>
          </p:cNvPr>
          <p:cNvPicPr>
            <a:picLocks noChangeAspect="1"/>
          </p:cNvPicPr>
          <p:nvPr/>
        </p:nvPicPr>
        <p:blipFill>
          <a:blip r:embed="rId6"/>
          <a:stretch>
            <a:fillRect/>
          </a:stretch>
        </p:blipFill>
        <p:spPr>
          <a:xfrm>
            <a:off x="8820756" y="2902232"/>
            <a:ext cx="2954443" cy="2492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802814"/>
          </a:xfrm>
          <a:prstGeom prst="rect">
            <a:avLst/>
          </a:prstGeom>
        </p:spPr>
        <p:txBody>
          <a:bodyPr>
            <a:normAutofit fontScale="5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r>
              <a:rPr lang="en-CA" sz="2200" dirty="0">
                <a:solidFill>
                  <a:schemeClr val="accent3">
                    <a:lumMod val="25000"/>
                  </a:schemeClr>
                </a:solidFill>
                <a:latin typeface="Abadi" panose="020B0604020104020204" pitchFamily="34" charset="0"/>
              </a:rPr>
              <a:t>Success ratio is increasing along with flight number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8DE89EFC-ADDD-3523-C13B-F555C6E28512}"/>
              </a:ext>
            </a:extLst>
          </p:cNvPr>
          <p:cNvPicPr>
            <a:picLocks noChangeAspect="1"/>
          </p:cNvPicPr>
          <p:nvPr/>
        </p:nvPicPr>
        <p:blipFill>
          <a:blip r:embed="rId3"/>
          <a:stretch>
            <a:fillRect/>
          </a:stretch>
        </p:blipFill>
        <p:spPr>
          <a:xfrm>
            <a:off x="1221663" y="3224981"/>
            <a:ext cx="9171033" cy="2837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8423150" cy="182991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VAFB-SLC launch site there are no rockets launched for heavy payload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5DB5414-4CE1-DC5B-9B74-205043ECDD8E}"/>
              </a:ext>
            </a:extLst>
          </p:cNvPr>
          <p:cNvPicPr>
            <a:picLocks noChangeAspect="1"/>
          </p:cNvPicPr>
          <p:nvPr/>
        </p:nvPicPr>
        <p:blipFill>
          <a:blip r:embed="rId3"/>
          <a:stretch>
            <a:fillRect/>
          </a:stretch>
        </p:blipFill>
        <p:spPr>
          <a:xfrm>
            <a:off x="770011" y="4301307"/>
            <a:ext cx="9416208" cy="172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a:t>Show a bar chart for the success rate of each orbit type</a:t>
            </a:r>
          </a:p>
          <a:p>
            <a:pPr>
              <a:spcBef>
                <a:spcPts val="1400"/>
              </a:spcBef>
            </a:pPr>
            <a:endParaRPr lang="en-US" sz="2200"/>
          </a:p>
          <a:p>
            <a:pPr>
              <a:spcBef>
                <a:spcPts val="1400"/>
              </a:spcBef>
            </a:pPr>
            <a:r>
              <a:rPr lang="en-US" sz="2200"/>
              <a:t>ES-L1, GEO, HEO, SSO having higher success ration as compared to others.</a:t>
            </a:r>
          </a:p>
        </p:txBody>
      </p:sp>
      <p:pic>
        <p:nvPicPr>
          <p:cNvPr id="6" name="Picture 5">
            <a:extLst>
              <a:ext uri="{FF2B5EF4-FFF2-40B4-BE49-F238E27FC236}">
                <a16:creationId xmlns:a16="http://schemas.microsoft.com/office/drawing/2014/main" id="{A505DA7A-7A17-B166-4BFF-74CCF1E6D93D}"/>
              </a:ext>
            </a:extLst>
          </p:cNvPr>
          <p:cNvPicPr>
            <a:picLocks noChangeAspect="1"/>
          </p:cNvPicPr>
          <p:nvPr/>
        </p:nvPicPr>
        <p:blipFill>
          <a:blip r:embed="rId2"/>
          <a:stretch>
            <a:fillRect/>
          </a:stretch>
        </p:blipFill>
        <p:spPr>
          <a:xfrm>
            <a:off x="4654296" y="1340625"/>
            <a:ext cx="6903720" cy="417675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Flight Number vs. Orbit Type</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a:t>Show a scatter point of Flight number vs. Orbit type</a:t>
            </a:r>
          </a:p>
          <a:p>
            <a:pPr>
              <a:spcBef>
                <a:spcPts val="1400"/>
              </a:spcBef>
            </a:pPr>
            <a:endParaRPr lang="en-US" sz="2000"/>
          </a:p>
          <a:p>
            <a:pPr>
              <a:spcBef>
                <a:spcPts val="1400"/>
              </a:spcBef>
            </a:pPr>
            <a:r>
              <a:rPr lang="en-US" sz="2000"/>
              <a:t>LEO orbit the Success appears related to the number of flights; on the other hand, there seems to be no relationship between flight number when in GTO orbit.</a:t>
            </a:r>
          </a:p>
        </p:txBody>
      </p:sp>
      <p:pic>
        <p:nvPicPr>
          <p:cNvPr id="6" name="Picture 5">
            <a:extLst>
              <a:ext uri="{FF2B5EF4-FFF2-40B4-BE49-F238E27FC236}">
                <a16:creationId xmlns:a16="http://schemas.microsoft.com/office/drawing/2014/main" id="{C3E07038-56C6-BB04-3F50-D8871957AC92}"/>
              </a:ext>
            </a:extLst>
          </p:cNvPr>
          <p:cNvPicPr>
            <a:picLocks noChangeAspect="1"/>
          </p:cNvPicPr>
          <p:nvPr/>
        </p:nvPicPr>
        <p:blipFill>
          <a:blip r:embed="rId2"/>
          <a:stretch>
            <a:fillRect/>
          </a:stretch>
        </p:blipFill>
        <p:spPr>
          <a:xfrm>
            <a:off x="4654296" y="753809"/>
            <a:ext cx="6903720" cy="535038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Orbit Type</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a:t>Show a scatter point of payload vs. orbit type</a:t>
            </a:r>
          </a:p>
          <a:p>
            <a:pPr>
              <a:spcBef>
                <a:spcPts val="1400"/>
              </a:spcBef>
            </a:pPr>
            <a:endParaRPr lang="en-US" sz="2000"/>
          </a:p>
          <a:p>
            <a:pPr>
              <a:spcBef>
                <a:spcPts val="1400"/>
              </a:spcBef>
            </a:pPr>
            <a:r>
              <a:rPr lang="en-US" sz="2000"/>
              <a:t>GTO we cannot distinguish as we have both values.</a:t>
            </a:r>
          </a:p>
          <a:p>
            <a:pPr>
              <a:spcBef>
                <a:spcPts val="1400"/>
              </a:spcBef>
            </a:pPr>
            <a:r>
              <a:rPr lang="en-US" sz="2000"/>
              <a:t>With heavy payloads the successful landing or positive landing rate are more for Polar, LEO and ISS</a:t>
            </a:r>
          </a:p>
        </p:txBody>
      </p:sp>
      <p:pic>
        <p:nvPicPr>
          <p:cNvPr id="6" name="Picture 5">
            <a:extLst>
              <a:ext uri="{FF2B5EF4-FFF2-40B4-BE49-F238E27FC236}">
                <a16:creationId xmlns:a16="http://schemas.microsoft.com/office/drawing/2014/main" id="{5D0A35F2-10F7-CAA8-3923-6F2C4537AA2A}"/>
              </a:ext>
            </a:extLst>
          </p:cNvPr>
          <p:cNvPicPr>
            <a:picLocks noChangeAspect="1"/>
          </p:cNvPicPr>
          <p:nvPr/>
        </p:nvPicPr>
        <p:blipFill>
          <a:blip r:embed="rId2"/>
          <a:stretch>
            <a:fillRect/>
          </a:stretch>
        </p:blipFill>
        <p:spPr>
          <a:xfrm>
            <a:off x="4654296" y="658882"/>
            <a:ext cx="6903720" cy="554023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Show a line chart of yearly average success rate</a:t>
            </a:r>
          </a:p>
          <a:p>
            <a:pPr>
              <a:spcBef>
                <a:spcPts val="1400"/>
              </a:spcBef>
            </a:pPr>
            <a:endParaRPr lang="en-US" sz="2200" dirty="0"/>
          </a:p>
          <a:p>
            <a:pPr>
              <a:spcBef>
                <a:spcPts val="1400"/>
              </a:spcBef>
            </a:pPr>
            <a:r>
              <a:rPr lang="en-US" sz="2200" dirty="0"/>
              <a:t>The success rate since 2013 kept increasing till 2020</a:t>
            </a:r>
          </a:p>
        </p:txBody>
      </p:sp>
      <p:pic>
        <p:nvPicPr>
          <p:cNvPr id="6" name="Picture 5">
            <a:extLst>
              <a:ext uri="{FF2B5EF4-FFF2-40B4-BE49-F238E27FC236}">
                <a16:creationId xmlns:a16="http://schemas.microsoft.com/office/drawing/2014/main" id="{8FB6443C-97B8-C956-22F4-D0C996B15033}"/>
              </a:ext>
            </a:extLst>
          </p:cNvPr>
          <p:cNvPicPr>
            <a:picLocks noChangeAspect="1"/>
          </p:cNvPicPr>
          <p:nvPr/>
        </p:nvPicPr>
        <p:blipFill>
          <a:blip r:embed="rId2"/>
          <a:stretch>
            <a:fillRect/>
          </a:stretch>
        </p:blipFill>
        <p:spPr>
          <a:xfrm>
            <a:off x="4654296" y="1280217"/>
            <a:ext cx="6903720" cy="429756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This give unique launch sitename from </a:t>
            </a:r>
            <a:r>
              <a:rPr lang="en-US" sz="2200" dirty="0" err="1">
                <a:solidFill>
                  <a:schemeClr val="accent3">
                    <a:lumMod val="25000"/>
                  </a:schemeClr>
                </a:solidFill>
                <a:latin typeface="Abadi" panose="020B0604020104020204" pitchFamily="34" charset="0"/>
              </a:rPr>
              <a:t>spacextable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Disticnt</a:t>
            </a:r>
            <a:r>
              <a:rPr lang="en-US" sz="2200" dirty="0">
                <a:solidFill>
                  <a:schemeClr val="accent3">
                    <a:lumMod val="25000"/>
                  </a:schemeClr>
                </a:solidFill>
                <a:latin typeface="Abadi" panose="020B0604020104020204" pitchFamily="34" charset="0"/>
              </a:rPr>
              <a:t> keywork gives unique values.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6F65FC2B-D539-FA15-867D-2A32FC897C66}"/>
              </a:ext>
            </a:extLst>
          </p:cNvPr>
          <p:cNvPicPr>
            <a:picLocks noChangeAspect="1"/>
          </p:cNvPicPr>
          <p:nvPr/>
        </p:nvPicPr>
        <p:blipFill>
          <a:blip r:embed="rId3"/>
          <a:stretch>
            <a:fillRect/>
          </a:stretch>
        </p:blipFill>
        <p:spPr>
          <a:xfrm>
            <a:off x="2557792" y="5021389"/>
            <a:ext cx="4067743" cy="333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Launch Site Names Begin with 'CCA'</a:t>
            </a:r>
          </a:p>
        </p:txBody>
      </p:sp>
      <p:sp>
        <p:nvSpPr>
          <p:cNvPr id="15" name="Rectangle 1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48042" y="5871975"/>
            <a:ext cx="2696614" cy="394817"/>
          </a:xfrm>
        </p:spPr>
        <p:txBody>
          <a:bodyPr/>
          <a:lstStyle/>
          <a:p>
            <a:pPr defTabSz="896112">
              <a:spcAft>
                <a:spcPts val="600"/>
              </a:spcAft>
            </a:pPr>
            <a:fld id="{5075537C-CA84-1446-933C-8E9D027F9201}" type="slidenum">
              <a:rPr lang="en-US" sz="1568" kern="1200">
                <a:solidFill>
                  <a:srgbClr val="1C7DDB"/>
                </a:solidFill>
                <a:latin typeface="Abadi" panose="020B0604020104020204" pitchFamily="34" charset="0"/>
                <a:ea typeface="+mn-ea"/>
                <a:cs typeface="+mn-cs"/>
              </a:rPr>
              <a:pPr defTabSz="896112">
                <a:spcAft>
                  <a:spcPts val="600"/>
                </a:spcAft>
              </a:pPr>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43351"/>
            <a:ext cx="9580087" cy="4277443"/>
          </a:xfrm>
          <a:prstGeom prst="rect">
            <a:avLst/>
          </a:prstGeom>
        </p:spPr>
        <p:txBody>
          <a:bodyPr>
            <a:normAutofit/>
          </a:bodyPr>
          <a:lstStyle/>
          <a:p>
            <a:pPr marL="224028" indent="-224028" defTabSz="896112">
              <a:lnSpc>
                <a:spcPct val="100000"/>
              </a:lnSpc>
              <a:spcBef>
                <a:spcPts val="1372"/>
              </a:spcBef>
            </a:pPr>
            <a:r>
              <a:rPr lang="en-US" sz="2156" kern="1200">
                <a:solidFill>
                  <a:schemeClr val="accent3">
                    <a:lumMod val="25000"/>
                  </a:schemeClr>
                </a:solidFill>
                <a:latin typeface="Abadi" panose="020B0604020104020204" pitchFamily="34" charset="0"/>
                <a:ea typeface="+mn-ea"/>
                <a:cs typeface="+mn-cs"/>
              </a:rPr>
              <a:t>Find 5 records where launch sites begin with `CCA`</a:t>
            </a:r>
          </a:p>
          <a:p>
            <a:pPr marL="672084" lvl="1" indent="-224028" defTabSz="896112">
              <a:lnSpc>
                <a:spcPct val="100000"/>
              </a:lnSpc>
              <a:spcBef>
                <a:spcPts val="1372"/>
              </a:spcBef>
            </a:pPr>
            <a:endParaRPr lang="en-US" sz="1764" kern="1200">
              <a:solidFill>
                <a:schemeClr val="accent3">
                  <a:lumMod val="25000"/>
                </a:schemeClr>
              </a:solidFill>
              <a:latin typeface="Abadi" panose="020B0604020104020204" pitchFamily="34" charset="0"/>
              <a:ea typeface="+mn-ea"/>
              <a:cs typeface="+mn-cs"/>
            </a:endParaRPr>
          </a:p>
          <a:p>
            <a:pPr marL="224028" indent="-224028" defTabSz="896112">
              <a:lnSpc>
                <a:spcPct val="100000"/>
              </a:lnSpc>
              <a:spcBef>
                <a:spcPts val="1372"/>
              </a:spcBef>
            </a:pPr>
            <a:endParaRPr lang="en-US" sz="2156" kern="1200">
              <a:solidFill>
                <a:schemeClr val="accent3">
                  <a:lumMod val="25000"/>
                </a:schemeClr>
              </a:solidFill>
              <a:latin typeface="Abadi" panose="020B0604020104020204" pitchFamily="34" charset="0"/>
              <a:ea typeface="+mn-ea"/>
              <a:cs typeface="+mn-cs"/>
            </a:endParaRPr>
          </a:p>
          <a:p>
            <a:pPr marL="224028" indent="-224028" defTabSz="896112">
              <a:lnSpc>
                <a:spcPct val="100000"/>
              </a:lnSpc>
              <a:spcBef>
                <a:spcPts val="1372"/>
              </a:spcBef>
            </a:pPr>
            <a:endParaRPr lang="en-US" sz="2156" kern="1200">
              <a:solidFill>
                <a:schemeClr val="accent3">
                  <a:lumMod val="25000"/>
                </a:schemeClr>
              </a:solidFill>
              <a:latin typeface="Abadi" panose="020B0604020104020204" pitchFamily="34" charset="0"/>
              <a:ea typeface="+mn-ea"/>
              <a:cs typeface="+mn-cs"/>
            </a:endParaRPr>
          </a:p>
          <a:p>
            <a:pPr marL="224028" indent="-224028" defTabSz="896112">
              <a:lnSpc>
                <a:spcPct val="100000"/>
              </a:lnSpc>
              <a:spcBef>
                <a:spcPts val="1372"/>
              </a:spcBef>
            </a:pPr>
            <a:endParaRPr lang="en-US" sz="2156" kern="1200">
              <a:solidFill>
                <a:schemeClr val="accent3">
                  <a:lumMod val="25000"/>
                </a:schemeClr>
              </a:solidFill>
              <a:latin typeface="Abadi" panose="020B0604020104020204" pitchFamily="34" charset="0"/>
              <a:ea typeface="+mn-ea"/>
              <a:cs typeface="+mn-cs"/>
            </a:endParaRPr>
          </a:p>
          <a:p>
            <a:pPr marL="224028" indent="-224028" defTabSz="896112">
              <a:lnSpc>
                <a:spcPct val="100000"/>
              </a:lnSpc>
              <a:spcBef>
                <a:spcPts val="1372"/>
              </a:spcBef>
            </a:pPr>
            <a:endParaRPr lang="en-US" sz="2156" kern="1200">
              <a:solidFill>
                <a:schemeClr val="accent3">
                  <a:lumMod val="25000"/>
                </a:schemeClr>
              </a:solidFill>
              <a:latin typeface="Abadi" panose="020B0604020104020204" pitchFamily="34" charset="0"/>
              <a:ea typeface="+mn-ea"/>
              <a:cs typeface="+mn-cs"/>
            </a:endParaRPr>
          </a:p>
          <a:p>
            <a:pPr marL="224028" indent="-224028" defTabSz="896112">
              <a:lnSpc>
                <a:spcPct val="100000"/>
              </a:lnSpc>
              <a:spcBef>
                <a:spcPts val="1372"/>
              </a:spcBef>
            </a:pPr>
            <a:r>
              <a:rPr lang="en-US" sz="2156" kern="1200">
                <a:solidFill>
                  <a:schemeClr val="accent3">
                    <a:lumMod val="25000"/>
                  </a:schemeClr>
                </a:solidFill>
                <a:latin typeface="Abadi" panose="020B0604020104020204" pitchFamily="34" charset="0"/>
                <a:ea typeface="+mn-ea"/>
                <a:cs typeface="+mn-cs"/>
              </a:rPr>
              <a:t>Limit function used to get 5 records.</a:t>
            </a:r>
            <a:endParaRPr lang="en-US" sz="220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DDD03C58-2DCA-5137-AE7C-2843C6B0B47C}"/>
              </a:ext>
            </a:extLst>
          </p:cNvPr>
          <p:cNvPicPr>
            <a:picLocks noChangeAspect="1"/>
          </p:cNvPicPr>
          <p:nvPr/>
        </p:nvPicPr>
        <p:blipFill>
          <a:blip r:embed="rId2"/>
          <a:stretch>
            <a:fillRect/>
          </a:stretch>
        </p:blipFill>
        <p:spPr>
          <a:xfrm>
            <a:off x="4497069" y="2397375"/>
            <a:ext cx="4012326" cy="1844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1698F93-7FE0-0BD0-A2A9-61418D5C1395}"/>
              </a:ext>
            </a:extLst>
          </p:cNvPr>
          <p:cNvPicPr>
            <a:picLocks noChangeAspect="1"/>
          </p:cNvPicPr>
          <p:nvPr/>
        </p:nvPicPr>
        <p:blipFill>
          <a:blip r:embed="rId3"/>
          <a:stretch>
            <a:fillRect/>
          </a:stretch>
        </p:blipFill>
        <p:spPr>
          <a:xfrm>
            <a:off x="3849662" y="5366289"/>
            <a:ext cx="4448161" cy="3371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Total Payload Mass</a:t>
            </a:r>
          </a:p>
        </p:txBody>
      </p:sp>
      <p:sp>
        <p:nvSpPr>
          <p:cNvPr id="1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419227" y="5824189"/>
            <a:ext cx="2409458" cy="352774"/>
          </a:xfrm>
        </p:spPr>
        <p:txBody>
          <a:bodyPr/>
          <a:lstStyle/>
          <a:p>
            <a:pPr defTabSz="795528">
              <a:spcAft>
                <a:spcPts val="600"/>
              </a:spcAft>
            </a:pPr>
            <a:fld id="{5075537C-CA84-1446-933C-8E9D027F9201}" type="slidenum">
              <a:rPr lang="en-US" sz="1392" kern="1200">
                <a:solidFill>
                  <a:srgbClr val="1C7DDB"/>
                </a:solidFill>
                <a:latin typeface="Abadi" panose="020B0604020104020204" pitchFamily="34" charset="0"/>
                <a:ea typeface="+mn-ea"/>
                <a:cs typeface="+mn-cs"/>
              </a:rPr>
              <a:pPr defTabSz="795528">
                <a:spcAft>
                  <a:spcPts val="600"/>
                </a:spcAft>
              </a:pPr>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63314" y="2228087"/>
            <a:ext cx="8559924" cy="3309631"/>
          </a:xfrm>
          <a:prstGeom prst="rect">
            <a:avLst/>
          </a:prstGeom>
        </p:spPr>
        <p:txBody>
          <a:bodyPr>
            <a:normAutofit/>
          </a:bodyPr>
          <a:lstStyle/>
          <a:p>
            <a:pPr marL="198882" indent="-198882" defTabSz="795528">
              <a:lnSpc>
                <a:spcPct val="100000"/>
              </a:lnSpc>
              <a:spcBef>
                <a:spcPts val="1218"/>
              </a:spcBef>
            </a:pPr>
            <a:r>
              <a:rPr lang="en-US" sz="1914" kern="1200">
                <a:solidFill>
                  <a:schemeClr val="accent3">
                    <a:lumMod val="25000"/>
                  </a:schemeClr>
                </a:solidFill>
                <a:latin typeface="Abadi" panose="020B0604020104020204" pitchFamily="34" charset="0"/>
                <a:ea typeface="+mn-ea"/>
                <a:cs typeface="+mn-cs"/>
              </a:rPr>
              <a:t>Total Payload Mass carried by boosters launched by NASA</a:t>
            </a:r>
            <a:endParaRPr lang="en-US" sz="220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CBDBFE20-F397-4B69-B4DA-614DA532D641}"/>
              </a:ext>
            </a:extLst>
          </p:cNvPr>
          <p:cNvPicPr>
            <a:picLocks noChangeAspect="1"/>
          </p:cNvPicPr>
          <p:nvPr/>
        </p:nvPicPr>
        <p:blipFill>
          <a:blip r:embed="rId2"/>
          <a:stretch>
            <a:fillRect/>
          </a:stretch>
        </p:blipFill>
        <p:spPr>
          <a:xfrm>
            <a:off x="1432404" y="3386442"/>
            <a:ext cx="7053668" cy="163163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Average Payload Mass by F9 v1.1</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endParaRPr lang="en-US" sz="1500" dirty="0"/>
          </a:p>
          <a:p>
            <a:pPr>
              <a:spcBef>
                <a:spcPts val="1400"/>
              </a:spcBef>
            </a:pPr>
            <a:r>
              <a:rPr lang="en-US" sz="1500" dirty="0"/>
              <a:t>Calculate the average payload mass carried by booster version F9 v1.1</a:t>
            </a:r>
          </a:p>
          <a:p>
            <a:pPr>
              <a:spcBef>
                <a:spcPts val="1400"/>
              </a:spcBef>
            </a:pPr>
            <a:r>
              <a:rPr lang="en-US" sz="1500" dirty="0"/>
              <a:t>Query use </a:t>
            </a:r>
            <a:r>
              <a:rPr lang="en-US" sz="1500" b="1" dirty="0"/>
              <a:t>AVG</a:t>
            </a:r>
            <a:r>
              <a:rPr lang="en-US" sz="1500" dirty="0"/>
              <a:t> SQL function to calculate average</a:t>
            </a:r>
          </a:p>
        </p:txBody>
      </p:sp>
      <p:pic>
        <p:nvPicPr>
          <p:cNvPr id="8" name="Picture 7">
            <a:extLst>
              <a:ext uri="{FF2B5EF4-FFF2-40B4-BE49-F238E27FC236}">
                <a16:creationId xmlns:a16="http://schemas.microsoft.com/office/drawing/2014/main" id="{EC6457AD-6E6F-E975-AC97-70DD1E5C82A8}"/>
              </a:ext>
            </a:extLst>
          </p:cNvPr>
          <p:cNvPicPr>
            <a:picLocks noChangeAspect="1"/>
          </p:cNvPicPr>
          <p:nvPr/>
        </p:nvPicPr>
        <p:blipFill>
          <a:blip r:embed="rId2"/>
          <a:stretch>
            <a:fillRect/>
          </a:stretch>
        </p:blipFill>
        <p:spPr>
          <a:xfrm>
            <a:off x="4654296" y="1797979"/>
            <a:ext cx="6903720" cy="3262042"/>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Dates of the first successful landing outcome on ground pad as shown below</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66E5D02-BB09-878D-B98D-D76F47938542}"/>
              </a:ext>
            </a:extLst>
          </p:cNvPr>
          <p:cNvPicPr>
            <a:picLocks noChangeAspect="1"/>
          </p:cNvPicPr>
          <p:nvPr/>
        </p:nvPicPr>
        <p:blipFill>
          <a:blip r:embed="rId3"/>
          <a:stretch>
            <a:fillRect/>
          </a:stretch>
        </p:blipFill>
        <p:spPr>
          <a:xfrm>
            <a:off x="2641722" y="2977148"/>
            <a:ext cx="5563376" cy="3048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327874" y="5832295"/>
            <a:ext cx="2354092" cy="344668"/>
          </a:xfrm>
        </p:spPr>
        <p:txBody>
          <a:bodyPr/>
          <a:lstStyle/>
          <a:p>
            <a:pPr defTabSz="777240">
              <a:spcAft>
                <a:spcPts val="600"/>
              </a:spcAft>
            </a:pPr>
            <a:fld id="{5075537C-CA84-1446-933C-8E9D027F9201}" type="slidenum">
              <a:rPr lang="en-US" sz="1360" kern="1200">
                <a:solidFill>
                  <a:srgbClr val="1C7DDB"/>
                </a:solidFill>
                <a:latin typeface="Abadi" panose="020B0604020104020204" pitchFamily="34" charset="0"/>
                <a:ea typeface="+mn-ea"/>
                <a:cs typeface="+mn-cs"/>
              </a:rPr>
              <a:pPr defTabSz="777240">
                <a:spcAft>
                  <a:spcPts val="600"/>
                </a:spcAft>
              </a:pPr>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10033" y="2228087"/>
            <a:ext cx="8363230" cy="3734124"/>
          </a:xfrm>
          <a:prstGeom prst="rect">
            <a:avLst/>
          </a:prstGeom>
        </p:spPr>
        <p:txBody>
          <a:bodyPr lIns="91440" tIns="45720" rIns="91440" bIns="45720" anchor="t">
            <a:normAutofit/>
          </a:bodyPr>
          <a:lstStyle/>
          <a:p>
            <a:pPr marL="194310" indent="-194310" defTabSz="777240">
              <a:lnSpc>
                <a:spcPct val="100000"/>
              </a:lnSpc>
              <a:spcBef>
                <a:spcPts val="1190"/>
              </a:spcBef>
            </a:pPr>
            <a:r>
              <a:rPr lang="en-US" sz="1870" kern="1200">
                <a:solidFill>
                  <a:schemeClr val="accent3">
                    <a:lumMod val="25000"/>
                  </a:schemeClr>
                </a:solidFill>
                <a:latin typeface="Abadi"/>
                <a:ea typeface="+mn-ea"/>
                <a:cs typeface="+mn-cs"/>
              </a:rPr>
              <a:t>List the names of boosters which have successfully landed on drone ship and had payload mass greater than 4000 but less than 6000</a:t>
            </a:r>
          </a:p>
          <a:p>
            <a:pPr marL="582930" lvl="1" indent="-194310" defTabSz="777240">
              <a:lnSpc>
                <a:spcPct val="100000"/>
              </a:lnSpc>
              <a:spcBef>
                <a:spcPts val="1190"/>
              </a:spcBef>
            </a:pPr>
            <a:r>
              <a:rPr lang="en-US" sz="1530" kern="1200">
                <a:solidFill>
                  <a:schemeClr val="accent3">
                    <a:lumMod val="25000"/>
                  </a:schemeClr>
                </a:solidFill>
                <a:latin typeface="Abadi" panose="020B0604020104020204" pitchFamily="34" charset="0"/>
                <a:ea typeface="+mn-ea"/>
                <a:cs typeface="+mn-cs"/>
              </a:rPr>
              <a:t>F9 FT B1022</a:t>
            </a:r>
          </a:p>
          <a:p>
            <a:pPr marL="582930" lvl="1" indent="-194310" defTabSz="777240">
              <a:lnSpc>
                <a:spcPct val="100000"/>
              </a:lnSpc>
              <a:spcBef>
                <a:spcPts val="1190"/>
              </a:spcBef>
            </a:pPr>
            <a:r>
              <a:rPr lang="en-US" sz="1530" kern="1200">
                <a:solidFill>
                  <a:schemeClr val="accent3">
                    <a:lumMod val="25000"/>
                  </a:schemeClr>
                </a:solidFill>
                <a:latin typeface="Abadi" panose="020B0604020104020204" pitchFamily="34" charset="0"/>
                <a:ea typeface="+mn-ea"/>
                <a:cs typeface="+mn-cs"/>
              </a:rPr>
              <a:t>F9 FT B1026</a:t>
            </a:r>
          </a:p>
          <a:p>
            <a:pPr marL="582930" lvl="1" indent="-194310" defTabSz="777240">
              <a:lnSpc>
                <a:spcPct val="100000"/>
              </a:lnSpc>
              <a:spcBef>
                <a:spcPts val="1190"/>
              </a:spcBef>
            </a:pPr>
            <a:r>
              <a:rPr lang="en-US" sz="1530" kern="1200">
                <a:solidFill>
                  <a:schemeClr val="accent3">
                    <a:lumMod val="25000"/>
                  </a:schemeClr>
                </a:solidFill>
                <a:latin typeface="Abadi" panose="020B0604020104020204" pitchFamily="34" charset="0"/>
                <a:ea typeface="+mn-ea"/>
                <a:cs typeface="+mn-cs"/>
              </a:rPr>
              <a:t>F9 FT B1021.2</a:t>
            </a:r>
          </a:p>
          <a:p>
            <a:pPr marL="582930" lvl="1" indent="-194310" defTabSz="777240">
              <a:lnSpc>
                <a:spcPct val="100000"/>
              </a:lnSpc>
              <a:spcBef>
                <a:spcPts val="1190"/>
              </a:spcBef>
            </a:pPr>
            <a:r>
              <a:rPr lang="en-US" sz="1530" kern="1200">
                <a:solidFill>
                  <a:schemeClr val="accent3">
                    <a:lumMod val="25000"/>
                  </a:schemeClr>
                </a:solidFill>
                <a:latin typeface="Abadi" panose="020B0604020104020204" pitchFamily="34" charset="0"/>
                <a:ea typeface="+mn-ea"/>
                <a:cs typeface="+mn-cs"/>
              </a:rPr>
              <a:t>F9 FT B1031.2</a:t>
            </a:r>
          </a:p>
          <a:p>
            <a:pPr marL="194310" indent="-194310" defTabSz="777240">
              <a:lnSpc>
                <a:spcPct val="100000"/>
              </a:lnSpc>
              <a:spcBef>
                <a:spcPts val="1190"/>
              </a:spcBef>
            </a:pPr>
            <a:r>
              <a:rPr lang="en-US" sz="1870" kern="1200">
                <a:solidFill>
                  <a:schemeClr val="accent3">
                    <a:lumMod val="25000"/>
                  </a:schemeClr>
                </a:solidFill>
                <a:latin typeface="Abadi" panose="020B0604020104020204" pitchFamily="34" charset="0"/>
                <a:ea typeface="+mn-ea"/>
                <a:cs typeface="+mn-cs"/>
              </a:rPr>
              <a:t>Used multiple and clauses </a:t>
            </a:r>
            <a:endParaRPr lang="en-US" sz="220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0585ACCF-940B-F36C-3FEF-1C3B333D788D}"/>
              </a:ext>
            </a:extLst>
          </p:cNvPr>
          <p:cNvPicPr>
            <a:picLocks noChangeAspect="1"/>
          </p:cNvPicPr>
          <p:nvPr/>
        </p:nvPicPr>
        <p:blipFill>
          <a:blip r:embed="rId2"/>
          <a:stretch>
            <a:fillRect/>
          </a:stretch>
        </p:blipFill>
        <p:spPr>
          <a:xfrm>
            <a:off x="1800313" y="5150093"/>
            <a:ext cx="7782669" cy="1962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30" name="Straight Connector 29">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6" name="Oval 35">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6" name="Straight Connector 45">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4" name="Straight Connector 53">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6CA66F18-AF00-434A-AB3C-61097BEAE5FA}"/>
              </a:ext>
            </a:extLst>
          </p:cNvPr>
          <p:cNvSpPr txBox="1">
            <a:spLocks/>
          </p:cNvSpPr>
          <p:nvPr/>
        </p:nvSpPr>
        <p:spPr>
          <a:xfrm>
            <a:off x="630936" y="495992"/>
            <a:ext cx="4195140" cy="5638831"/>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3</a:t>
            </a:fld>
            <a:endParaRPr lang="en-US" sz="1200">
              <a:solidFill>
                <a:schemeClr val="tx1"/>
              </a:solidFill>
              <a:latin typeface="+mn-lt"/>
            </a:endParaRPr>
          </a:p>
        </p:txBody>
      </p:sp>
      <p:graphicFrame>
        <p:nvGraphicFramePr>
          <p:cNvPr id="50" name="Content Placeholder 2">
            <a:extLst>
              <a:ext uri="{FF2B5EF4-FFF2-40B4-BE49-F238E27FC236}">
                <a16:creationId xmlns:a16="http://schemas.microsoft.com/office/drawing/2014/main" id="{25A62AD6-8635-68FE-BC96-E65F7BF4443C}"/>
              </a:ext>
            </a:extLst>
          </p:cNvPr>
          <p:cNvGraphicFramePr/>
          <p:nvPr>
            <p:extLst>
              <p:ext uri="{D42A27DB-BD31-4B8C-83A1-F6EECF244321}">
                <p14:modId xmlns:p14="http://schemas.microsoft.com/office/powerpoint/2010/main" val="244629536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Total Number of Successful and Failure Mission Outcomes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The total number of successful and failure mission outcomes</a:t>
            </a:r>
          </a:p>
          <a:p>
            <a:pPr>
              <a:spcBef>
                <a:spcPts val="1400"/>
              </a:spcBef>
            </a:pPr>
            <a:r>
              <a:rPr lang="en-US" sz="2200" dirty="0"/>
              <a:t>Used aggregate functions.</a:t>
            </a:r>
          </a:p>
        </p:txBody>
      </p:sp>
      <p:pic>
        <p:nvPicPr>
          <p:cNvPr id="6" name="Picture 5">
            <a:extLst>
              <a:ext uri="{FF2B5EF4-FFF2-40B4-BE49-F238E27FC236}">
                <a16:creationId xmlns:a16="http://schemas.microsoft.com/office/drawing/2014/main" id="{5FC65538-E22C-990A-F8FB-B1817814613C}"/>
              </a:ext>
            </a:extLst>
          </p:cNvPr>
          <p:cNvPicPr>
            <a:picLocks noChangeAspect="1"/>
          </p:cNvPicPr>
          <p:nvPr/>
        </p:nvPicPr>
        <p:blipFill>
          <a:blip r:embed="rId2"/>
          <a:stretch>
            <a:fillRect/>
          </a:stretch>
        </p:blipFill>
        <p:spPr>
          <a:xfrm>
            <a:off x="4654296" y="1748409"/>
            <a:ext cx="6903720" cy="336118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SQL Sub query is used.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3247ECD-09F9-01DA-256D-B3FE59336392}"/>
              </a:ext>
            </a:extLst>
          </p:cNvPr>
          <p:cNvPicPr>
            <a:picLocks noChangeAspect="1"/>
          </p:cNvPicPr>
          <p:nvPr/>
        </p:nvPicPr>
        <p:blipFill>
          <a:blip r:embed="rId3"/>
          <a:stretch>
            <a:fillRect/>
          </a:stretch>
        </p:blipFill>
        <p:spPr>
          <a:xfrm>
            <a:off x="2606129" y="2814529"/>
            <a:ext cx="4846722" cy="36986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Used </a:t>
            </a:r>
            <a:r>
              <a:rPr lang="en-US" sz="2200" b="1" dirty="0" err="1">
                <a:solidFill>
                  <a:schemeClr val="accent3">
                    <a:lumMod val="25000"/>
                  </a:schemeClr>
                </a:solidFill>
                <a:latin typeface="Abadi"/>
              </a:rPr>
              <a:t>substr</a:t>
            </a:r>
            <a:r>
              <a:rPr lang="en-US" sz="2200" b="1" dirty="0">
                <a:solidFill>
                  <a:schemeClr val="accent3">
                    <a:lumMod val="25000"/>
                  </a:schemeClr>
                </a:solidFill>
                <a:latin typeface="Abadi"/>
              </a:rPr>
              <a:t> </a:t>
            </a:r>
            <a:r>
              <a:rPr lang="en-US" sz="2200" dirty="0">
                <a:solidFill>
                  <a:schemeClr val="accent3">
                    <a:lumMod val="25000"/>
                  </a:schemeClr>
                </a:solidFill>
                <a:latin typeface="Abadi"/>
              </a:rPr>
              <a:t>and </a:t>
            </a:r>
            <a:r>
              <a:rPr lang="en-US" sz="2200" b="1" dirty="0">
                <a:solidFill>
                  <a:schemeClr val="accent3">
                    <a:lumMod val="25000"/>
                  </a:schemeClr>
                </a:solidFill>
                <a:latin typeface="Abadi"/>
              </a:rPr>
              <a:t>LENGTH</a:t>
            </a:r>
            <a:r>
              <a:rPr lang="en-US" sz="2200" dirty="0">
                <a:solidFill>
                  <a:schemeClr val="accent3">
                    <a:lumMod val="25000"/>
                  </a:schemeClr>
                </a:solidFill>
                <a:latin typeface="Abadi"/>
              </a:rPr>
              <a:t> function to get Year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A24433B-7516-A166-3F33-41A0CC38A094}"/>
              </a:ext>
            </a:extLst>
          </p:cNvPr>
          <p:cNvPicPr>
            <a:picLocks noChangeAspect="1"/>
          </p:cNvPicPr>
          <p:nvPr/>
        </p:nvPicPr>
        <p:blipFill>
          <a:blip r:embed="rId3"/>
          <a:stretch>
            <a:fillRect/>
          </a:stretch>
        </p:blipFill>
        <p:spPr>
          <a:xfrm>
            <a:off x="2132351" y="3720201"/>
            <a:ext cx="7020905" cy="23053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Use many SQL function such like BETWEEN, COUNT, GROUP BY, DENSE_RANK…</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0476A63-8FB2-65C6-93D4-2A04F5326BB2}"/>
              </a:ext>
            </a:extLst>
          </p:cNvPr>
          <p:cNvPicPr>
            <a:picLocks noChangeAspect="1"/>
          </p:cNvPicPr>
          <p:nvPr/>
        </p:nvPicPr>
        <p:blipFill>
          <a:blip r:embed="rId3"/>
          <a:stretch>
            <a:fillRect/>
          </a:stretch>
        </p:blipFill>
        <p:spPr>
          <a:xfrm>
            <a:off x="1753219" y="3810020"/>
            <a:ext cx="6274820" cy="28236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11" name="Content Placeholder 10">
            <a:extLst>
              <a:ext uri="{FF2B5EF4-FFF2-40B4-BE49-F238E27FC236}">
                <a16:creationId xmlns:a16="http://schemas.microsoft.com/office/drawing/2014/main" id="{C6FD6EC9-9290-79CD-A84F-33549175EC9A}"/>
              </a:ext>
            </a:extLst>
          </p:cNvPr>
          <p:cNvPicPr>
            <a:picLocks noGrp="1" noChangeAspect="1"/>
          </p:cNvPicPr>
          <p:nvPr>
            <p:ph idx="4294967295"/>
          </p:nvPr>
        </p:nvPicPr>
        <p:blipFill>
          <a:blip r:embed="rId3"/>
          <a:stretch>
            <a:fillRect/>
          </a:stretch>
        </p:blipFill>
        <p:spPr>
          <a:xfrm>
            <a:off x="8984562" y="3907780"/>
            <a:ext cx="3084235" cy="137709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SS1: ALL LAUNCH SITES LOCATIONS LOCATED</a:t>
            </a:r>
          </a:p>
        </p:txBody>
      </p:sp>
      <p:pic>
        <p:nvPicPr>
          <p:cNvPr id="6" name="Picture 5">
            <a:extLst>
              <a:ext uri="{FF2B5EF4-FFF2-40B4-BE49-F238E27FC236}">
                <a16:creationId xmlns:a16="http://schemas.microsoft.com/office/drawing/2014/main" id="{57CC6D3F-5872-118E-D835-C392068F432F}"/>
              </a:ext>
            </a:extLst>
          </p:cNvPr>
          <p:cNvPicPr>
            <a:picLocks noChangeAspect="1"/>
          </p:cNvPicPr>
          <p:nvPr/>
        </p:nvPicPr>
        <p:blipFill>
          <a:blip r:embed="rId4"/>
          <a:stretch>
            <a:fillRect/>
          </a:stretch>
        </p:blipFill>
        <p:spPr>
          <a:xfrm>
            <a:off x="366992" y="1560107"/>
            <a:ext cx="8347780" cy="34084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0DF704B-D2A8-7C95-1F61-530F2BA47F59}"/>
              </a:ext>
            </a:extLst>
          </p:cNvPr>
          <p:cNvSpPr txBox="1"/>
          <p:nvPr/>
        </p:nvSpPr>
        <p:spPr>
          <a:xfrm>
            <a:off x="3600892" y="1748650"/>
            <a:ext cx="1495922" cy="538609"/>
          </a:xfrm>
          <a:prstGeom prst="rect">
            <a:avLst/>
          </a:prstGeom>
          <a:noFill/>
        </p:spPr>
        <p:txBody>
          <a:bodyPr wrap="none" rtlCol="0">
            <a:spAutoFit/>
          </a:bodyPr>
          <a:lstStyle/>
          <a:p>
            <a:r>
              <a:rPr lang="en-US" sz="1100" b="1" i="0" dirty="0">
                <a:effectLst/>
                <a:latin typeface="-apple-system"/>
              </a:rPr>
              <a:t>Launch Sites Locations</a:t>
            </a:r>
          </a:p>
          <a:p>
            <a:endParaRPr lang="en-US" dirty="0"/>
          </a:p>
        </p:txBody>
      </p:sp>
      <p:pic>
        <p:nvPicPr>
          <p:cNvPr id="9" name="Picture 8">
            <a:extLst>
              <a:ext uri="{FF2B5EF4-FFF2-40B4-BE49-F238E27FC236}">
                <a16:creationId xmlns:a16="http://schemas.microsoft.com/office/drawing/2014/main" id="{CC004AEB-82A4-6A61-8ED5-353E8FDBAF07}"/>
              </a:ext>
            </a:extLst>
          </p:cNvPr>
          <p:cNvPicPr>
            <a:picLocks noChangeAspect="1"/>
          </p:cNvPicPr>
          <p:nvPr/>
        </p:nvPicPr>
        <p:blipFill>
          <a:blip r:embed="rId5"/>
          <a:stretch>
            <a:fillRect/>
          </a:stretch>
        </p:blipFill>
        <p:spPr>
          <a:xfrm>
            <a:off x="9088204" y="1825625"/>
            <a:ext cx="3031770" cy="17136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screenshot shows green are successful launched and red are failure.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SLC 40 Launch Success/Failure </a:t>
            </a:r>
          </a:p>
        </p:txBody>
      </p:sp>
      <p:pic>
        <p:nvPicPr>
          <p:cNvPr id="4" name="Picture 3">
            <a:extLst>
              <a:ext uri="{FF2B5EF4-FFF2-40B4-BE49-F238E27FC236}">
                <a16:creationId xmlns:a16="http://schemas.microsoft.com/office/drawing/2014/main" id="{75ABCB82-B3F1-CDE4-2AD4-F43CF10D91A9}"/>
              </a:ext>
            </a:extLst>
          </p:cNvPr>
          <p:cNvPicPr>
            <a:picLocks noChangeAspect="1"/>
          </p:cNvPicPr>
          <p:nvPr/>
        </p:nvPicPr>
        <p:blipFill>
          <a:blip r:embed="rId3"/>
          <a:stretch>
            <a:fillRect/>
          </a:stretch>
        </p:blipFill>
        <p:spPr>
          <a:xfrm>
            <a:off x="1937757" y="2481947"/>
            <a:ext cx="7776514" cy="41599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910119" y="572569"/>
            <a:ext cx="3380527" cy="16429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chemeClr val="tx2"/>
                </a:solidFill>
                <a:latin typeface="+mj-lt"/>
                <a:ea typeface="+mj-ea"/>
                <a:cs typeface="+mj-cs"/>
              </a:rPr>
              <a:t>Launch site to its proximities such as railway, highway, coastline, with distance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9811" y="2596242"/>
            <a:ext cx="3380527" cy="3652157"/>
          </a:xfrm>
          <a:prstGeom prst="rect">
            <a:avLst/>
          </a:prstGeom>
        </p:spPr>
        <p:txBody>
          <a:bodyPr vert="horz" lIns="91440" tIns="45720" rIns="91440" bIns="45720" rtlCol="0">
            <a:normAutofit/>
          </a:bodyPr>
          <a:lstStyle/>
          <a:p>
            <a:pPr>
              <a:spcBef>
                <a:spcPts val="1400"/>
              </a:spcBef>
            </a:pPr>
            <a:r>
              <a:rPr lang="en-US" sz="1600" dirty="0">
                <a:solidFill>
                  <a:schemeClr val="tx2"/>
                </a:solidFill>
              </a:rPr>
              <a:t>Site and Railway distance is 1.27 KM</a:t>
            </a:r>
          </a:p>
          <a:p>
            <a:pPr>
              <a:spcBef>
                <a:spcPts val="1400"/>
              </a:spcBef>
            </a:pPr>
            <a:endParaRPr lang="en-US" sz="1600" dirty="0">
              <a:solidFill>
                <a:schemeClr val="tx2"/>
              </a:solidFill>
            </a:endParaRPr>
          </a:p>
          <a:p>
            <a:pPr>
              <a:spcBef>
                <a:spcPts val="1400"/>
              </a:spcBef>
            </a:pPr>
            <a:r>
              <a:rPr lang="en-US" sz="1600" dirty="0">
                <a:solidFill>
                  <a:schemeClr val="tx2"/>
                </a:solidFill>
              </a:rPr>
              <a:t>Site and Coastline distance is 0.87 KM</a:t>
            </a:r>
          </a:p>
          <a:p>
            <a:pPr>
              <a:spcBef>
                <a:spcPts val="1400"/>
              </a:spcBef>
            </a:pPr>
            <a:endParaRPr lang="en-US" sz="1600" dirty="0">
              <a:solidFill>
                <a:schemeClr val="tx2"/>
              </a:solidFill>
            </a:endParaRPr>
          </a:p>
          <a:p>
            <a:pPr>
              <a:spcBef>
                <a:spcPts val="1400"/>
              </a:spcBef>
            </a:pPr>
            <a:r>
              <a:rPr lang="en-US" sz="1600" dirty="0">
                <a:solidFill>
                  <a:schemeClr val="tx2"/>
                </a:solidFill>
              </a:rPr>
              <a:t>Site and Highway distance is 0.59 KM</a:t>
            </a:r>
          </a:p>
          <a:p>
            <a:pPr>
              <a:spcBef>
                <a:spcPts val="1400"/>
              </a:spcBef>
            </a:pPr>
            <a:endParaRPr lang="en-US" sz="1600" dirty="0">
              <a:solidFill>
                <a:schemeClr val="tx2"/>
              </a:solidFill>
            </a:endParaRPr>
          </a:p>
          <a:p>
            <a:pPr>
              <a:spcBef>
                <a:spcPts val="1400"/>
              </a:spcBef>
            </a:pPr>
            <a:endParaRPr lang="en-US" sz="1600" dirty="0">
              <a:solidFill>
                <a:schemeClr val="tx2"/>
              </a:solidFill>
            </a:endParaRPr>
          </a:p>
        </p:txBody>
      </p:sp>
      <p:pic>
        <p:nvPicPr>
          <p:cNvPr id="10" name="Picture 9">
            <a:extLst>
              <a:ext uri="{FF2B5EF4-FFF2-40B4-BE49-F238E27FC236}">
                <a16:creationId xmlns:a16="http://schemas.microsoft.com/office/drawing/2014/main" id="{576C0F24-DEE1-B074-6B03-CFAF69CEA4AF}"/>
              </a:ext>
            </a:extLst>
          </p:cNvPr>
          <p:cNvPicPr>
            <a:picLocks noChangeAspect="1"/>
          </p:cNvPicPr>
          <p:nvPr/>
        </p:nvPicPr>
        <p:blipFill>
          <a:blip r:embed="rId2"/>
          <a:stretch>
            <a:fillRect/>
          </a:stretch>
        </p:blipFill>
        <p:spPr>
          <a:xfrm>
            <a:off x="4994031" y="999539"/>
            <a:ext cx="6588369" cy="4858921"/>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445238" y="6356350"/>
            <a:ext cx="54864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2"/>
                </a:solidFill>
                <a:latin typeface="+mn-lt"/>
              </a:rPr>
              <a:pPr>
                <a:spcAft>
                  <a:spcPts val="600"/>
                </a:spcAft>
              </a:pPr>
              <a:t>37</a:t>
            </a:fld>
            <a:endParaRPr lang="en-US" sz="1200">
              <a:solidFill>
                <a:schemeClr val="tx2"/>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dirty="0">
                <a:solidFill>
                  <a:schemeClr val="tx1"/>
                </a:solidFill>
                <a:latin typeface="+mj-lt"/>
                <a:ea typeface="+mj-ea"/>
                <a:cs typeface="+mj-cs"/>
              </a:rPr>
              <a:t>Launch success count for all sites – Pie Chart</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Four sites success launch percentage are shown. </a:t>
            </a:r>
          </a:p>
          <a:p>
            <a:pPr>
              <a:spcBef>
                <a:spcPts val="1400"/>
              </a:spcBef>
            </a:pPr>
            <a:r>
              <a:rPr lang="en-US" sz="2200" dirty="0"/>
              <a:t>KSC LC-39A having highest percentage.</a:t>
            </a:r>
          </a:p>
        </p:txBody>
      </p:sp>
      <p:pic>
        <p:nvPicPr>
          <p:cNvPr id="4" name="Picture 3">
            <a:extLst>
              <a:ext uri="{FF2B5EF4-FFF2-40B4-BE49-F238E27FC236}">
                <a16:creationId xmlns:a16="http://schemas.microsoft.com/office/drawing/2014/main" id="{A611EF1E-12D1-724C-462A-25C36438549D}"/>
              </a:ext>
            </a:extLst>
          </p:cNvPr>
          <p:cNvPicPr>
            <a:picLocks noChangeAspect="1"/>
          </p:cNvPicPr>
          <p:nvPr/>
        </p:nvPicPr>
        <p:blipFill>
          <a:blip r:embed="rId2"/>
          <a:stretch>
            <a:fillRect/>
          </a:stretch>
        </p:blipFill>
        <p:spPr>
          <a:xfrm>
            <a:off x="630936" y="2578332"/>
            <a:ext cx="10917936" cy="338456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Rocket launch">
            <a:extLst>
              <a:ext uri="{FF2B5EF4-FFF2-40B4-BE49-F238E27FC236}">
                <a16:creationId xmlns:a16="http://schemas.microsoft.com/office/drawing/2014/main" id="{6AE5D14D-6BDF-CEBA-CD69-A57CBC63BE4A}"/>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8200" y="1858297"/>
            <a:ext cx="7047271" cy="43186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mn-lt"/>
              </a:rPr>
              <a:t>SpaceX's Falcon 9, renowned for its cost-effectiveness driven by first stage reusability, stands as a pioneering example in the aerospace industry. </a:t>
            </a:r>
          </a:p>
          <a:p>
            <a:pPr>
              <a:spcBef>
                <a:spcPts val="1400"/>
              </a:spcBef>
              <a:buFont typeface="Arial" panose="020B0604020202020204" pitchFamily="34" charset="0"/>
              <a:buChar char="•"/>
            </a:pPr>
            <a:r>
              <a:rPr lang="en-US" sz="1700" dirty="0">
                <a:solidFill>
                  <a:schemeClr val="tx1"/>
                </a:solidFill>
                <a:latin typeface="+mn-lt"/>
              </a:rPr>
              <a:t>This capstone project aims to leverage predictive modeling to determine the success of Falcon 9 first stage landings, a crucial factor influencing the overall cost of a launch. By analyzing historical data encompassing various launch parameters, mission outcomes, and contextual features, the project seeks to build a robust machine learning model capable of forecasting the likelihood of a successful landing.</a:t>
            </a:r>
          </a:p>
          <a:p>
            <a:pPr>
              <a:spcBef>
                <a:spcPts val="1400"/>
              </a:spcBef>
              <a:buFont typeface="Arial" panose="020B0604020202020204" pitchFamily="34" charset="0"/>
              <a:buChar char="•"/>
            </a:pPr>
            <a:r>
              <a:rPr lang="en-US" sz="1700" dirty="0">
                <a:solidFill>
                  <a:schemeClr val="tx1"/>
                </a:solidFill>
                <a:latin typeface="+mn-lt"/>
              </a:rPr>
              <a:t>This capstone project encompasses a comprehensive methodology, including data collection, preprocessing, feature engineering, model selection, and evaluation. </a:t>
            </a:r>
          </a:p>
          <a:p>
            <a:pPr>
              <a:spcBef>
                <a:spcPts val="1400"/>
              </a:spcBef>
              <a:buFont typeface="Arial" panose="020B0604020202020204" pitchFamily="34" charset="0"/>
              <a:buChar char="•"/>
            </a:pPr>
            <a:r>
              <a:rPr lang="en-US" sz="1700" dirty="0">
                <a:solidFill>
                  <a:schemeClr val="tx1"/>
                </a:solidFill>
                <a:latin typeface="+mn-lt"/>
              </a:rPr>
              <a:t>The significance of this endeavor lies in its potential impact on cost competitiveness within the space launch industry. Accurate predictions regarding the Falcon 9's first stage landing success not only contribute to mission planning and execution but also empower competing entities to strategically position themselves in bidding scenarios. With SpaceX's reusability driving down launch costs, an effective predictive model can assist alternate companies in formulating competitive bids, fostering a dynamic and cost-efficient environment in the space exploration domain.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has 41.7% success ratio. </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Bef>
                <a:spcPts val="1400"/>
              </a:spcBef>
            </a:pPr>
            <a:r>
              <a:rPr lang="en-US" sz="4000" dirty="0"/>
              <a:t>KSC LC-39A having highest success ratio.</a:t>
            </a:r>
          </a:p>
        </p:txBody>
      </p:sp>
      <p:pic>
        <p:nvPicPr>
          <p:cNvPr id="2" name="Picture 1">
            <a:extLst>
              <a:ext uri="{FF2B5EF4-FFF2-40B4-BE49-F238E27FC236}">
                <a16:creationId xmlns:a16="http://schemas.microsoft.com/office/drawing/2014/main" id="{01C44AB9-E284-12B2-B39D-B3E46DBB91F6}"/>
              </a:ext>
            </a:extLst>
          </p:cNvPr>
          <p:cNvPicPr>
            <a:picLocks noChangeAspect="1"/>
          </p:cNvPicPr>
          <p:nvPr/>
        </p:nvPicPr>
        <p:blipFill>
          <a:blip r:embed="rId3"/>
          <a:stretch>
            <a:fillRect/>
          </a:stretch>
        </p:blipFill>
        <p:spPr>
          <a:xfrm>
            <a:off x="770011" y="2641013"/>
            <a:ext cx="10917936" cy="33845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Shown screenshot of Payload vs. Launch Outcome scatter plot for all sites, with different payload selected in the range slider</a:t>
            </a:r>
          </a:p>
          <a:p>
            <a:pPr>
              <a:lnSpc>
                <a:spcPct val="100000"/>
              </a:lnSpc>
              <a:spcBef>
                <a:spcPts val="1400"/>
              </a:spcBef>
            </a:pPr>
            <a:r>
              <a:rPr lang="en-US" sz="2200" dirty="0">
                <a:solidFill>
                  <a:schemeClr val="accent3">
                    <a:lumMod val="25000"/>
                  </a:schemeClr>
                </a:solidFill>
                <a:latin typeface="Abadi"/>
              </a:rPr>
              <a:t>FT booster version has highest success, second highest success booster version is B4</a:t>
            </a:r>
          </a:p>
          <a:p>
            <a:pPr>
              <a:lnSpc>
                <a:spcPct val="100000"/>
              </a:lnSpc>
              <a:spcBef>
                <a:spcPts val="1400"/>
              </a:spcBef>
            </a:pPr>
            <a:r>
              <a:rPr lang="en-US" sz="2200" dirty="0">
                <a:solidFill>
                  <a:schemeClr val="accent3">
                    <a:lumMod val="25000"/>
                  </a:schemeClr>
                </a:solidFill>
                <a:latin typeface="Abadi"/>
              </a:rPr>
              <a:t>Payload Range 2000-4000 having highest success ratio.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Corelation</a:t>
            </a:r>
            <a:r>
              <a:rPr lang="en-US" dirty="0">
                <a:solidFill>
                  <a:srgbClr val="0B49CB"/>
                </a:solidFill>
                <a:latin typeface="Abadi"/>
              </a:rPr>
              <a:t> between Payload and Success for all sites</a:t>
            </a:r>
          </a:p>
        </p:txBody>
      </p:sp>
      <p:pic>
        <p:nvPicPr>
          <p:cNvPr id="4" name="Picture 3">
            <a:extLst>
              <a:ext uri="{FF2B5EF4-FFF2-40B4-BE49-F238E27FC236}">
                <a16:creationId xmlns:a16="http://schemas.microsoft.com/office/drawing/2014/main" id="{55FBB4B5-CB38-3C65-F5A9-5FE2888E9BB5}"/>
              </a:ext>
            </a:extLst>
          </p:cNvPr>
          <p:cNvPicPr>
            <a:picLocks noChangeAspect="1"/>
          </p:cNvPicPr>
          <p:nvPr/>
        </p:nvPicPr>
        <p:blipFill>
          <a:blip r:embed="rId3"/>
          <a:stretch>
            <a:fillRect/>
          </a:stretch>
        </p:blipFill>
        <p:spPr>
          <a:xfrm>
            <a:off x="1066129" y="4001294"/>
            <a:ext cx="9822425" cy="2538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90513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Support Vector Machine, KNN has highest accuracy 0.8333333333333334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a:extLst>
              <a:ext uri="{FF2B5EF4-FFF2-40B4-BE49-F238E27FC236}">
                <a16:creationId xmlns:a16="http://schemas.microsoft.com/office/drawing/2014/main" id="{96D75C7D-61D1-7500-0B3A-A644C40F8605}"/>
              </a:ext>
            </a:extLst>
          </p:cNvPr>
          <p:cNvPicPr>
            <a:picLocks noChangeAspect="1"/>
          </p:cNvPicPr>
          <p:nvPr/>
        </p:nvPicPr>
        <p:blipFill>
          <a:blip r:embed="rId3"/>
          <a:stretch>
            <a:fillRect/>
          </a:stretch>
        </p:blipFill>
        <p:spPr>
          <a:xfrm>
            <a:off x="5700696" y="1988382"/>
            <a:ext cx="5424230" cy="33308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a:t>
            </a:r>
          </a:p>
          <a:p>
            <a:pPr>
              <a:lnSpc>
                <a:spcPct val="100000"/>
              </a:lnSpc>
              <a:spcBef>
                <a:spcPts val="1400"/>
              </a:spcBef>
            </a:pPr>
            <a:r>
              <a:rPr lang="en-US" sz="2200" dirty="0">
                <a:solidFill>
                  <a:schemeClr val="accent3">
                    <a:lumMod val="25000"/>
                  </a:schemeClr>
                </a:solidFill>
                <a:latin typeface="Abadi" panose="020B0604020104020204" pitchFamily="34" charset="0"/>
              </a:rPr>
              <a:t>It has highest sum of true positives and true negatives so This is good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E9921B67-698B-A345-49FC-4E83E1FEB9B7}"/>
              </a:ext>
            </a:extLst>
          </p:cNvPr>
          <p:cNvPicPr>
            <a:picLocks noChangeAspect="1"/>
          </p:cNvPicPr>
          <p:nvPr/>
        </p:nvPicPr>
        <p:blipFill>
          <a:blip r:embed="rId3"/>
          <a:stretch>
            <a:fillRect/>
          </a:stretch>
        </p:blipFill>
        <p:spPr>
          <a:xfrm>
            <a:off x="3854882" y="2637874"/>
            <a:ext cx="4207570" cy="3550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Reusable falcon 9 rocket reduce much cost.</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having in range 2k-3k has higher success ration. </a:t>
            </a:r>
          </a:p>
          <a:p>
            <a:pPr>
              <a:lnSpc>
                <a:spcPct val="100000"/>
              </a:lnSpc>
              <a:spcBef>
                <a:spcPts val="1400"/>
              </a:spcBef>
            </a:pPr>
            <a:r>
              <a:rPr lang="en-US" sz="2400" dirty="0"/>
              <a:t>KSC LC-39A site has highest success ratio.</a:t>
            </a:r>
          </a:p>
          <a:p>
            <a:pPr>
              <a:lnSpc>
                <a:spcPct val="100000"/>
              </a:lnSpc>
              <a:spcBef>
                <a:spcPts val="1400"/>
              </a:spcBef>
            </a:pPr>
            <a:r>
              <a:rPr lang="en-US" sz="2400" dirty="0">
                <a:solidFill>
                  <a:schemeClr val="accent3">
                    <a:lumMod val="25000"/>
                  </a:schemeClr>
                </a:solidFill>
                <a:latin typeface="Abadi"/>
              </a:rPr>
              <a:t>FT booster version is most successful version having highest success rate.</a:t>
            </a:r>
            <a:endParaRPr lang="en-US" sz="2400"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Capstone Project Files: </a:t>
            </a:r>
            <a:r>
              <a:rPr lang="en-US" sz="2200" dirty="0">
                <a:solidFill>
                  <a:schemeClr val="accent3">
                    <a:lumMod val="25000"/>
                  </a:schemeClr>
                </a:solidFill>
                <a:latin typeface="Abadi" panose="020B0604020104020204" pitchFamily="34" charset="0"/>
                <a:hlinkClick r:id="rId4"/>
              </a:rPr>
              <a:t>https://github.com/radhe004/DataScienceCapstone</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4876F-EF01-43BD-6416-2D2AD7648B1F}"/>
              </a:ext>
            </a:extLst>
          </p:cNvPr>
          <p:cNvSpPr>
            <a:spLocks noGrp="1"/>
          </p:cNvSpPr>
          <p:nvPr>
            <p:ph type="title"/>
          </p:nvPr>
        </p:nvSpPr>
        <p:spPr>
          <a:xfrm>
            <a:off x="635000" y="640823"/>
            <a:ext cx="3418659" cy="5583148"/>
          </a:xfrm>
        </p:spPr>
        <p:txBody>
          <a:bodyPr anchor="ctr">
            <a:normAutofit/>
          </a:bodyPr>
          <a:lstStyle/>
          <a:p>
            <a:r>
              <a:rPr lang="en-US" sz="5400"/>
              <a:t>Innovative Insights</a:t>
            </a:r>
          </a:p>
        </p:txBody>
      </p:sp>
      <p:sp>
        <p:nvSpPr>
          <p:cNvPr id="1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BBDEEA2-3361-F392-5CFE-7DB7B8E6D00B}"/>
              </a:ext>
            </a:extLst>
          </p:cNvPr>
          <p:cNvPicPr>
            <a:picLocks noGrp="1" noChangeAspect="1"/>
          </p:cNvPicPr>
          <p:nvPr>
            <p:ph idx="1"/>
          </p:nvPr>
        </p:nvPicPr>
        <p:blipFill>
          <a:blip r:embed="rId2"/>
          <a:stretch>
            <a:fillRect/>
          </a:stretch>
        </p:blipFill>
        <p:spPr>
          <a:xfrm>
            <a:off x="8147563" y="2151419"/>
            <a:ext cx="3400967" cy="1890574"/>
          </a:xfrm>
        </p:spPr>
      </p:pic>
      <p:sp>
        <p:nvSpPr>
          <p:cNvPr id="7" name="TextBox 6">
            <a:extLst>
              <a:ext uri="{FF2B5EF4-FFF2-40B4-BE49-F238E27FC236}">
                <a16:creationId xmlns:a16="http://schemas.microsoft.com/office/drawing/2014/main" id="{24DF6E40-A495-8B4E-EBE6-E338F29DBCB9}"/>
              </a:ext>
            </a:extLst>
          </p:cNvPr>
          <p:cNvSpPr txBox="1"/>
          <p:nvPr/>
        </p:nvSpPr>
        <p:spPr>
          <a:xfrm>
            <a:off x="4752356" y="2075491"/>
            <a:ext cx="2631222" cy="264047"/>
          </a:xfrm>
          <a:prstGeom prst="rect">
            <a:avLst/>
          </a:prstGeom>
          <a:noFill/>
        </p:spPr>
        <p:txBody>
          <a:bodyPr wrap="square" rtlCol="0">
            <a:spAutoFit/>
          </a:bodyPr>
          <a:lstStyle/>
          <a:p>
            <a:pPr defTabSz="566928">
              <a:spcAft>
                <a:spcPts val="600"/>
              </a:spcAft>
            </a:pPr>
            <a:r>
              <a:rPr lang="en-US" sz="1116" kern="1200">
                <a:solidFill>
                  <a:schemeClr val="tx1"/>
                </a:solidFill>
                <a:latin typeface="+mn-lt"/>
                <a:ea typeface="+mn-ea"/>
                <a:cs typeface="+mn-cs"/>
              </a:rPr>
              <a:t>1. </a:t>
            </a:r>
            <a:endParaRPr lang="en-US"/>
          </a:p>
        </p:txBody>
      </p:sp>
      <p:sp>
        <p:nvSpPr>
          <p:cNvPr id="8" name="TextBox 7">
            <a:extLst>
              <a:ext uri="{FF2B5EF4-FFF2-40B4-BE49-F238E27FC236}">
                <a16:creationId xmlns:a16="http://schemas.microsoft.com/office/drawing/2014/main" id="{A63DCAA2-5B4D-4A82-D975-2F6E1183AA13}"/>
              </a:ext>
            </a:extLst>
          </p:cNvPr>
          <p:cNvSpPr txBox="1"/>
          <p:nvPr/>
        </p:nvSpPr>
        <p:spPr>
          <a:xfrm>
            <a:off x="4648018" y="1644210"/>
            <a:ext cx="3554996" cy="4142160"/>
          </a:xfrm>
          <a:prstGeom prst="rect">
            <a:avLst/>
          </a:prstGeom>
          <a:noFill/>
        </p:spPr>
        <p:txBody>
          <a:bodyPr wrap="square" rtlCol="0">
            <a:spAutoFit/>
          </a:bodyPr>
          <a:lstStyle/>
          <a:p>
            <a:pPr defTabSz="566928">
              <a:spcAft>
                <a:spcPts val="600"/>
              </a:spcAft>
            </a:pPr>
            <a:r>
              <a:rPr lang="en-US" sz="1116" b="1" kern="1200">
                <a:solidFill>
                  <a:schemeClr val="tx1"/>
                </a:solidFill>
                <a:latin typeface="+mn-lt"/>
                <a:ea typeface="+mn-ea"/>
                <a:cs typeface="+mn-cs"/>
              </a:rPr>
              <a:t>Explainable AI (XAI)</a:t>
            </a:r>
            <a:r>
              <a:rPr lang="en-US" sz="1116" kern="1200">
                <a:solidFill>
                  <a:schemeClr val="tx1"/>
                </a:solidFill>
                <a:latin typeface="+mn-lt"/>
                <a:ea typeface="+mn-ea"/>
                <a:cs typeface="+mn-cs"/>
              </a:rPr>
              <a:t>: Increasing focus on making AI systems transparent and understandable, particularly in sensitive domains.</a:t>
            </a:r>
          </a:p>
          <a:p>
            <a:pPr defTabSz="566928">
              <a:spcAft>
                <a:spcPts val="600"/>
              </a:spcAft>
            </a:pPr>
            <a:endParaRPr lang="en-US" sz="1116" kern="1200">
              <a:solidFill>
                <a:schemeClr val="tx1"/>
              </a:solidFill>
              <a:latin typeface="+mn-lt"/>
              <a:ea typeface="+mn-ea"/>
              <a:cs typeface="+mn-cs"/>
            </a:endParaRPr>
          </a:p>
          <a:p>
            <a:pPr defTabSz="566928">
              <a:spcAft>
                <a:spcPts val="600"/>
              </a:spcAft>
            </a:pPr>
            <a:r>
              <a:rPr lang="en-US" sz="1116" b="1" kern="1200">
                <a:solidFill>
                  <a:schemeClr val="tx1"/>
                </a:solidFill>
                <a:latin typeface="+mn-lt"/>
                <a:ea typeface="+mn-ea"/>
                <a:cs typeface="+mn-cs"/>
              </a:rPr>
              <a:t>AI for Generative Creativity: </a:t>
            </a:r>
            <a:r>
              <a:rPr lang="en-US" sz="1116" kern="1200">
                <a:solidFill>
                  <a:schemeClr val="tx1"/>
                </a:solidFill>
                <a:latin typeface="+mn-lt"/>
                <a:ea typeface="+mn-ea"/>
                <a:cs typeface="+mn-cs"/>
              </a:rPr>
              <a:t>Most Utilization of AI in creative fields such as art, music, and literature for generating original content.</a:t>
            </a:r>
          </a:p>
          <a:p>
            <a:pPr defTabSz="566928">
              <a:spcAft>
                <a:spcPts val="600"/>
              </a:spcAft>
            </a:pPr>
            <a:endParaRPr lang="en-US" sz="1116" b="1" kern="1200">
              <a:solidFill>
                <a:schemeClr val="tx1"/>
              </a:solidFill>
              <a:latin typeface="+mn-lt"/>
              <a:ea typeface="+mn-ea"/>
              <a:cs typeface="+mn-cs"/>
            </a:endParaRPr>
          </a:p>
          <a:p>
            <a:pPr defTabSz="566928">
              <a:spcAft>
                <a:spcPts val="600"/>
              </a:spcAft>
            </a:pPr>
            <a:r>
              <a:rPr lang="en-US" sz="1116" b="1" kern="1200">
                <a:solidFill>
                  <a:schemeClr val="tx1"/>
                </a:solidFill>
                <a:latin typeface="+mn-lt"/>
                <a:ea typeface="+mn-ea"/>
                <a:cs typeface="+mn-cs"/>
              </a:rPr>
              <a:t>AI for Generative Creativity: </a:t>
            </a:r>
            <a:r>
              <a:rPr lang="en-US" sz="1116" kern="1200">
                <a:solidFill>
                  <a:schemeClr val="tx1"/>
                </a:solidFill>
                <a:latin typeface="+mn-lt"/>
                <a:ea typeface="+mn-ea"/>
                <a:cs typeface="+mn-cs"/>
              </a:rPr>
              <a:t>Exploration of the intersection between quantum computing and AI for more efficient solutions to complex problem</a:t>
            </a:r>
          </a:p>
          <a:p>
            <a:pPr defTabSz="566928">
              <a:spcAft>
                <a:spcPts val="600"/>
              </a:spcAft>
            </a:pPr>
            <a:endParaRPr lang="en-US" sz="1116" kern="1200">
              <a:solidFill>
                <a:schemeClr val="tx1"/>
              </a:solidFill>
              <a:latin typeface="+mn-lt"/>
              <a:ea typeface="+mn-ea"/>
              <a:cs typeface="+mn-cs"/>
            </a:endParaRPr>
          </a:p>
          <a:p>
            <a:pPr defTabSz="566928">
              <a:spcAft>
                <a:spcPts val="600"/>
              </a:spcAft>
            </a:pPr>
            <a:r>
              <a:rPr lang="en-US" sz="1116" b="1" kern="1200">
                <a:solidFill>
                  <a:schemeClr val="tx1"/>
                </a:solidFill>
                <a:latin typeface="+mn-lt"/>
                <a:ea typeface="+mn-ea"/>
                <a:cs typeface="+mn-cs"/>
              </a:rPr>
              <a:t>AI-driven Drug Discovery</a:t>
            </a:r>
            <a:r>
              <a:rPr lang="en-US" sz="1116" kern="1200">
                <a:solidFill>
                  <a:schemeClr val="tx1"/>
                </a:solidFill>
                <a:latin typeface="+mn-lt"/>
                <a:ea typeface="+mn-ea"/>
                <a:cs typeface="+mn-cs"/>
              </a:rPr>
              <a:t>: Acceleration of drug discovery processes through AI analysis of large datasets to identify potential drug candidates.</a:t>
            </a:r>
          </a:p>
          <a:p>
            <a:pPr defTabSz="566928">
              <a:spcAft>
                <a:spcPts val="600"/>
              </a:spcAft>
            </a:pPr>
            <a:endParaRPr lang="en-US" sz="1116" kern="1200">
              <a:solidFill>
                <a:schemeClr val="tx1"/>
              </a:solidFill>
              <a:latin typeface="+mn-lt"/>
              <a:ea typeface="+mn-ea"/>
              <a:cs typeface="+mn-cs"/>
            </a:endParaRPr>
          </a:p>
          <a:p>
            <a:pPr defTabSz="566928">
              <a:spcAft>
                <a:spcPts val="600"/>
              </a:spcAft>
            </a:pPr>
            <a:r>
              <a:rPr lang="en-US" sz="1116" b="1" kern="1200">
                <a:solidFill>
                  <a:schemeClr val="tx1"/>
                </a:solidFill>
                <a:latin typeface="+mn-lt"/>
                <a:ea typeface="+mn-ea"/>
                <a:cs typeface="+mn-cs"/>
              </a:rPr>
              <a:t>AI in Healthcare</a:t>
            </a:r>
            <a:r>
              <a:rPr lang="en-US" sz="1116" kern="1200">
                <a:solidFill>
                  <a:schemeClr val="tx1"/>
                </a:solidFill>
                <a:latin typeface="+mn-lt"/>
                <a:ea typeface="+mn-ea"/>
                <a:cs typeface="+mn-cs"/>
              </a:rPr>
              <a:t>: Integration of AI for diagnostics, personalized medicine, and drug discovery, with applications in medical image analysis and treatment optimization.</a:t>
            </a:r>
            <a:endParaRPr lang="en-US"/>
          </a:p>
        </p:txBody>
      </p:sp>
    </p:spTree>
    <p:extLst>
      <p:ext uri="{BB962C8B-B14F-4D97-AF65-F5344CB8AC3E}">
        <p14:creationId xmlns:p14="http://schemas.microsoft.com/office/powerpoint/2010/main" val="2051878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graphicFrame>
        <p:nvGraphicFramePr>
          <p:cNvPr id="15" name="Content Placeholder 2">
            <a:extLst>
              <a:ext uri="{FF2B5EF4-FFF2-40B4-BE49-F238E27FC236}">
                <a16:creationId xmlns:a16="http://schemas.microsoft.com/office/drawing/2014/main" id="{2577C671-A2FF-32A1-D19B-7B26B8DEDEAD}"/>
              </a:ext>
            </a:extLst>
          </p:cNvPr>
          <p:cNvGraphicFramePr/>
          <p:nvPr>
            <p:extLst>
              <p:ext uri="{D42A27DB-BD31-4B8C-83A1-F6EECF244321}">
                <p14:modId xmlns:p14="http://schemas.microsoft.com/office/powerpoint/2010/main" val="2710728358"/>
              </p:ext>
            </p:extLst>
          </p:nvPr>
        </p:nvGraphicFramePr>
        <p:xfrm>
          <a:off x="770011" y="1580808"/>
          <a:ext cx="10104817" cy="5211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Identified different source of data such as SpaceX data API and Web Scraping methods  And collected data from sources.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D0752E95-7432-B623-1EEE-3C3539271CD2}"/>
              </a:ext>
            </a:extLst>
          </p:cNvPr>
          <p:cNvSpPr/>
          <p:nvPr/>
        </p:nvSpPr>
        <p:spPr>
          <a:xfrm>
            <a:off x="2713703" y="2976716"/>
            <a:ext cx="1592826" cy="4522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SpaceX API</a:t>
            </a:r>
          </a:p>
        </p:txBody>
      </p:sp>
      <p:sp>
        <p:nvSpPr>
          <p:cNvPr id="3" name="Rectangle 2">
            <a:extLst>
              <a:ext uri="{FF2B5EF4-FFF2-40B4-BE49-F238E27FC236}">
                <a16:creationId xmlns:a16="http://schemas.microsoft.com/office/drawing/2014/main" id="{D7C4707F-3B3C-481C-B541-3A205640E472}"/>
              </a:ext>
            </a:extLst>
          </p:cNvPr>
          <p:cNvSpPr/>
          <p:nvPr/>
        </p:nvSpPr>
        <p:spPr>
          <a:xfrm>
            <a:off x="5848520" y="2976716"/>
            <a:ext cx="3682181" cy="4522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Scraping data from Wikipedia </a:t>
            </a:r>
          </a:p>
        </p:txBody>
      </p:sp>
      <p:sp>
        <p:nvSpPr>
          <p:cNvPr id="4" name="Rectangle 3">
            <a:extLst>
              <a:ext uri="{FF2B5EF4-FFF2-40B4-BE49-F238E27FC236}">
                <a16:creationId xmlns:a16="http://schemas.microsoft.com/office/drawing/2014/main" id="{42B005F9-73A1-A9B5-C4CB-FF55DDF34A64}"/>
              </a:ext>
            </a:extLst>
          </p:cNvPr>
          <p:cNvSpPr/>
          <p:nvPr/>
        </p:nvSpPr>
        <p:spPr>
          <a:xfrm>
            <a:off x="2661299" y="4599756"/>
            <a:ext cx="6869402"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Data</a:t>
            </a:r>
          </a:p>
        </p:txBody>
      </p:sp>
      <p:sp>
        <p:nvSpPr>
          <p:cNvPr id="7" name="Arrow: Down 6">
            <a:extLst>
              <a:ext uri="{FF2B5EF4-FFF2-40B4-BE49-F238E27FC236}">
                <a16:creationId xmlns:a16="http://schemas.microsoft.com/office/drawing/2014/main" id="{7C5A3BF7-F281-8A49-FE0D-B4B3DBFDFAFF}"/>
              </a:ext>
            </a:extLst>
          </p:cNvPr>
          <p:cNvSpPr/>
          <p:nvPr/>
        </p:nvSpPr>
        <p:spPr>
          <a:xfrm>
            <a:off x="7089056" y="3429000"/>
            <a:ext cx="747254" cy="11707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35645D63-FF3E-0C8C-B38D-5309B0954534}"/>
              </a:ext>
            </a:extLst>
          </p:cNvPr>
          <p:cNvSpPr/>
          <p:nvPr/>
        </p:nvSpPr>
        <p:spPr>
          <a:xfrm>
            <a:off x="3197301" y="3427049"/>
            <a:ext cx="747254" cy="11707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Couple of API used to collect data as shown in right section.</a:t>
            </a: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C81E338A-603D-3955-8C52-2D1806A9FA99}"/>
              </a:ext>
            </a:extLst>
          </p:cNvPr>
          <p:cNvSpPr/>
          <p:nvPr/>
        </p:nvSpPr>
        <p:spPr>
          <a:xfrm>
            <a:off x="8108563" y="2005784"/>
            <a:ext cx="606209" cy="37559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US" dirty="0"/>
              <a:t>SpaceX APIs</a:t>
            </a:r>
          </a:p>
        </p:txBody>
      </p:sp>
      <p:sp>
        <p:nvSpPr>
          <p:cNvPr id="9" name="Rectangle 8">
            <a:extLst>
              <a:ext uri="{FF2B5EF4-FFF2-40B4-BE49-F238E27FC236}">
                <a16:creationId xmlns:a16="http://schemas.microsoft.com/office/drawing/2014/main" id="{28037E86-4E8E-C93D-10EA-56D23870ED8F}"/>
              </a:ext>
            </a:extLst>
          </p:cNvPr>
          <p:cNvSpPr/>
          <p:nvPr/>
        </p:nvSpPr>
        <p:spPr>
          <a:xfrm>
            <a:off x="9205447" y="2103425"/>
            <a:ext cx="1977971" cy="3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launches </a:t>
            </a:r>
          </a:p>
        </p:txBody>
      </p:sp>
      <p:sp>
        <p:nvSpPr>
          <p:cNvPr id="10" name="Rectangle 9">
            <a:extLst>
              <a:ext uri="{FF2B5EF4-FFF2-40B4-BE49-F238E27FC236}">
                <a16:creationId xmlns:a16="http://schemas.microsoft.com/office/drawing/2014/main" id="{4E9CD3C0-093F-365B-5864-69CA103658D0}"/>
              </a:ext>
            </a:extLst>
          </p:cNvPr>
          <p:cNvSpPr/>
          <p:nvPr/>
        </p:nvSpPr>
        <p:spPr>
          <a:xfrm>
            <a:off x="9222043" y="2783535"/>
            <a:ext cx="1961373" cy="3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err="1"/>
              <a:t>getLaunchSite</a:t>
            </a:r>
            <a:endParaRPr lang="en-US" dirty="0"/>
          </a:p>
          <a:p>
            <a:pPr algn="ctr"/>
            <a:r>
              <a:rPr lang="en-US" dirty="0"/>
              <a:t> </a:t>
            </a:r>
          </a:p>
        </p:txBody>
      </p:sp>
      <p:sp>
        <p:nvSpPr>
          <p:cNvPr id="11" name="Rectangle 10">
            <a:extLst>
              <a:ext uri="{FF2B5EF4-FFF2-40B4-BE49-F238E27FC236}">
                <a16:creationId xmlns:a16="http://schemas.microsoft.com/office/drawing/2014/main" id="{5FD41A28-0FEB-B39C-1527-9F4BD9D6552C}"/>
              </a:ext>
            </a:extLst>
          </p:cNvPr>
          <p:cNvSpPr/>
          <p:nvPr/>
        </p:nvSpPr>
        <p:spPr>
          <a:xfrm>
            <a:off x="9221500" y="3455315"/>
            <a:ext cx="1961917" cy="3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err="1"/>
              <a:t>getBoosterVersion</a:t>
            </a:r>
            <a:endParaRPr lang="en-US" dirty="0"/>
          </a:p>
          <a:p>
            <a:pPr algn="ctr"/>
            <a:endParaRPr lang="en-US" dirty="0"/>
          </a:p>
          <a:p>
            <a:pPr algn="ctr"/>
            <a:r>
              <a:rPr lang="en-US" dirty="0"/>
              <a:t> </a:t>
            </a:r>
          </a:p>
        </p:txBody>
      </p:sp>
      <p:sp>
        <p:nvSpPr>
          <p:cNvPr id="12" name="Rectangle 11">
            <a:extLst>
              <a:ext uri="{FF2B5EF4-FFF2-40B4-BE49-F238E27FC236}">
                <a16:creationId xmlns:a16="http://schemas.microsoft.com/office/drawing/2014/main" id="{2A740E56-1F5E-9AAC-CC70-42AD2F8AC5CD}"/>
              </a:ext>
            </a:extLst>
          </p:cNvPr>
          <p:cNvSpPr/>
          <p:nvPr/>
        </p:nvSpPr>
        <p:spPr>
          <a:xfrm>
            <a:off x="9221501" y="4314725"/>
            <a:ext cx="1961917" cy="3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err="1"/>
              <a:t>getPayloadData</a:t>
            </a:r>
            <a:endParaRPr lang="en-US" dirty="0"/>
          </a:p>
          <a:p>
            <a:pPr algn="ctr"/>
            <a:endParaRPr lang="en-US" dirty="0"/>
          </a:p>
          <a:p>
            <a:pPr algn="ctr"/>
            <a:r>
              <a:rPr lang="en-US" dirty="0"/>
              <a:t> </a:t>
            </a:r>
          </a:p>
        </p:txBody>
      </p:sp>
      <p:sp>
        <p:nvSpPr>
          <p:cNvPr id="13" name="Rectangle 12">
            <a:extLst>
              <a:ext uri="{FF2B5EF4-FFF2-40B4-BE49-F238E27FC236}">
                <a16:creationId xmlns:a16="http://schemas.microsoft.com/office/drawing/2014/main" id="{20B7AF44-61A5-8C77-5008-B1D108E545FC}"/>
              </a:ext>
            </a:extLst>
          </p:cNvPr>
          <p:cNvSpPr/>
          <p:nvPr/>
        </p:nvSpPr>
        <p:spPr>
          <a:xfrm>
            <a:off x="9221502" y="5274749"/>
            <a:ext cx="1961917" cy="3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err="1"/>
              <a:t>getCoreData</a:t>
            </a:r>
            <a:endParaRPr lang="en-US" dirty="0"/>
          </a:p>
          <a:p>
            <a:pPr algn="ctr"/>
            <a:endParaRPr lang="en-US" dirty="0"/>
          </a:p>
          <a:p>
            <a:pPr algn="ctr"/>
            <a:r>
              <a:rPr lang="en-US" dirty="0"/>
              <a:t> </a:t>
            </a:r>
          </a:p>
        </p:txBody>
      </p:sp>
      <p:sp>
        <p:nvSpPr>
          <p:cNvPr id="14" name="Flowchart: Magnetic Disk 13">
            <a:extLst>
              <a:ext uri="{FF2B5EF4-FFF2-40B4-BE49-F238E27FC236}">
                <a16:creationId xmlns:a16="http://schemas.microsoft.com/office/drawing/2014/main" id="{BD3C47B5-B025-6D04-37FE-E7CAEF8B1F2C}"/>
              </a:ext>
            </a:extLst>
          </p:cNvPr>
          <p:cNvSpPr/>
          <p:nvPr/>
        </p:nvSpPr>
        <p:spPr>
          <a:xfrm>
            <a:off x="6423955" y="3441648"/>
            <a:ext cx="730581" cy="737419"/>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cxnSp>
        <p:nvCxnSpPr>
          <p:cNvPr id="20" name="Straight Arrow Connector 19">
            <a:extLst>
              <a:ext uri="{FF2B5EF4-FFF2-40B4-BE49-F238E27FC236}">
                <a16:creationId xmlns:a16="http://schemas.microsoft.com/office/drawing/2014/main" id="{C264C0DE-2FC9-12BF-9AD7-B43827142AC3}"/>
              </a:ext>
            </a:extLst>
          </p:cNvPr>
          <p:cNvCxnSpPr>
            <a:cxnSpLocks/>
            <a:stCxn id="9" idx="1"/>
          </p:cNvCxnSpPr>
          <p:nvPr/>
        </p:nvCxnSpPr>
        <p:spPr>
          <a:xfrm flipH="1">
            <a:off x="8714772" y="2263168"/>
            <a:ext cx="490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6DFFAD0-AA80-7B69-DF18-9354AD1A38EC}"/>
              </a:ext>
            </a:extLst>
          </p:cNvPr>
          <p:cNvCxnSpPr>
            <a:cxnSpLocks/>
          </p:cNvCxnSpPr>
          <p:nvPr/>
        </p:nvCxnSpPr>
        <p:spPr>
          <a:xfrm flipH="1">
            <a:off x="8714772" y="2936677"/>
            <a:ext cx="490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A22330-5C46-D891-A67E-5CF1ABF97A1E}"/>
              </a:ext>
            </a:extLst>
          </p:cNvPr>
          <p:cNvCxnSpPr>
            <a:cxnSpLocks/>
          </p:cNvCxnSpPr>
          <p:nvPr/>
        </p:nvCxnSpPr>
        <p:spPr>
          <a:xfrm flipH="1">
            <a:off x="8714772" y="3615104"/>
            <a:ext cx="490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47D93F-5023-ADF9-4082-8A5F1B713636}"/>
              </a:ext>
            </a:extLst>
          </p:cNvPr>
          <p:cNvCxnSpPr>
            <a:cxnSpLocks/>
          </p:cNvCxnSpPr>
          <p:nvPr/>
        </p:nvCxnSpPr>
        <p:spPr>
          <a:xfrm flipH="1">
            <a:off x="8730825" y="4470510"/>
            <a:ext cx="490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E6DB90A-BA2D-91D7-F6A2-290A97904461}"/>
              </a:ext>
            </a:extLst>
          </p:cNvPr>
          <p:cNvCxnSpPr>
            <a:cxnSpLocks/>
          </p:cNvCxnSpPr>
          <p:nvPr/>
        </p:nvCxnSpPr>
        <p:spPr>
          <a:xfrm flipH="1">
            <a:off x="8714772" y="5414406"/>
            <a:ext cx="490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Arrow: Left 25">
            <a:extLst>
              <a:ext uri="{FF2B5EF4-FFF2-40B4-BE49-F238E27FC236}">
                <a16:creationId xmlns:a16="http://schemas.microsoft.com/office/drawing/2014/main" id="{EC76D186-36BA-340D-F1C0-41D3FEF74D16}"/>
              </a:ext>
            </a:extLst>
          </p:cNvPr>
          <p:cNvSpPr/>
          <p:nvPr/>
        </p:nvSpPr>
        <p:spPr>
          <a:xfrm>
            <a:off x="7154536" y="3835623"/>
            <a:ext cx="954027"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504995"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Collected data from Wikipedia page by web scraping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Wiki URL: </a:t>
            </a:r>
            <a:r>
              <a:rPr lang="en-US"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https://en.wikipedia.org/wiki/List_of_Falcon_9_and_Falcon_Heavy_launches</a:t>
            </a:r>
            <a:r>
              <a:rPr 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hlinkClick r:id="rId4">
                <a:extLst>
                  <a:ext uri="{A12FA001-AC4F-418D-AE19-62706E023703}">
                    <ahyp:hlinkClr xmlns:ahyp="http://schemas.microsoft.com/office/drawing/2018/hyperlinkcolor" val="tx"/>
                  </a:ext>
                </a:extLst>
              </a:hlinkClick>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https://github.com/radhe004/DataScienceCapstone/blob/main/jupyter-labs-webscraping.ipynb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33628D4A-EA98-3D4C-5922-A97F22EA4794}"/>
              </a:ext>
            </a:extLst>
          </p:cNvPr>
          <p:cNvSpPr/>
          <p:nvPr/>
        </p:nvSpPr>
        <p:spPr>
          <a:xfrm>
            <a:off x="7647969" y="2615679"/>
            <a:ext cx="2616905" cy="294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Download data from URL</a:t>
            </a:r>
          </a:p>
        </p:txBody>
      </p:sp>
      <p:sp>
        <p:nvSpPr>
          <p:cNvPr id="7" name="Rectangle 6">
            <a:extLst>
              <a:ext uri="{FF2B5EF4-FFF2-40B4-BE49-F238E27FC236}">
                <a16:creationId xmlns:a16="http://schemas.microsoft.com/office/drawing/2014/main" id="{8DEACC6A-EF73-65CA-403E-25FCB5FEAF22}"/>
              </a:ext>
            </a:extLst>
          </p:cNvPr>
          <p:cNvSpPr/>
          <p:nvPr/>
        </p:nvSpPr>
        <p:spPr>
          <a:xfrm>
            <a:off x="7647971" y="1956619"/>
            <a:ext cx="2616905" cy="294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URL</a:t>
            </a:r>
          </a:p>
        </p:txBody>
      </p:sp>
      <p:cxnSp>
        <p:nvCxnSpPr>
          <p:cNvPr id="9" name="Straight Arrow Connector 8">
            <a:extLst>
              <a:ext uri="{FF2B5EF4-FFF2-40B4-BE49-F238E27FC236}">
                <a16:creationId xmlns:a16="http://schemas.microsoft.com/office/drawing/2014/main" id="{7615F341-D2B0-1B7A-1714-36EC709B0456}"/>
              </a:ext>
            </a:extLst>
          </p:cNvPr>
          <p:cNvCxnSpPr>
            <a:stCxn id="7" idx="2"/>
            <a:endCxn id="5" idx="0"/>
          </p:cNvCxnSpPr>
          <p:nvPr/>
        </p:nvCxnSpPr>
        <p:spPr>
          <a:xfrm flipH="1">
            <a:off x="8956422" y="2251587"/>
            <a:ext cx="2" cy="364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B44699-7072-0C23-FB0B-DB45D8250705}"/>
              </a:ext>
            </a:extLst>
          </p:cNvPr>
          <p:cNvSpPr/>
          <p:nvPr/>
        </p:nvSpPr>
        <p:spPr>
          <a:xfrm>
            <a:off x="7647970" y="3266139"/>
            <a:ext cx="2616905" cy="294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Parsing HTML data </a:t>
            </a:r>
          </a:p>
        </p:txBody>
      </p:sp>
      <p:sp>
        <p:nvSpPr>
          <p:cNvPr id="12" name="Rectangle 11">
            <a:extLst>
              <a:ext uri="{FF2B5EF4-FFF2-40B4-BE49-F238E27FC236}">
                <a16:creationId xmlns:a16="http://schemas.microsoft.com/office/drawing/2014/main" id="{8C6D0C74-D969-2AA7-4537-67E0DFE3CAE0}"/>
              </a:ext>
            </a:extLst>
          </p:cNvPr>
          <p:cNvSpPr/>
          <p:nvPr/>
        </p:nvSpPr>
        <p:spPr>
          <a:xfrm>
            <a:off x="7549648" y="3902471"/>
            <a:ext cx="2961035" cy="294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columns and Variables</a:t>
            </a:r>
          </a:p>
        </p:txBody>
      </p:sp>
      <p:cxnSp>
        <p:nvCxnSpPr>
          <p:cNvPr id="16" name="Straight Arrow Connector 15">
            <a:extLst>
              <a:ext uri="{FF2B5EF4-FFF2-40B4-BE49-F238E27FC236}">
                <a16:creationId xmlns:a16="http://schemas.microsoft.com/office/drawing/2014/main" id="{16484FEA-F787-5BB8-4530-C7E26D5F2D96}"/>
              </a:ext>
            </a:extLst>
          </p:cNvPr>
          <p:cNvCxnSpPr>
            <a:stCxn id="5" idx="2"/>
            <a:endCxn id="10" idx="0"/>
          </p:cNvCxnSpPr>
          <p:nvPr/>
        </p:nvCxnSpPr>
        <p:spPr>
          <a:xfrm>
            <a:off x="8956422" y="2910647"/>
            <a:ext cx="1" cy="355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28625F-16C1-C479-657F-E03B6DA2C2B1}"/>
              </a:ext>
            </a:extLst>
          </p:cNvPr>
          <p:cNvCxnSpPr>
            <a:stCxn id="10" idx="2"/>
          </p:cNvCxnSpPr>
          <p:nvPr/>
        </p:nvCxnSpPr>
        <p:spPr>
          <a:xfrm>
            <a:off x="8956423" y="3561107"/>
            <a:ext cx="0" cy="33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347264F-6F91-7BDE-E9C7-D1AA280098C5}"/>
              </a:ext>
            </a:extLst>
          </p:cNvPr>
          <p:cNvSpPr/>
          <p:nvPr/>
        </p:nvSpPr>
        <p:spPr>
          <a:xfrm>
            <a:off x="7647971" y="4428174"/>
            <a:ext cx="2616905" cy="6067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Extracted data stored in Panda Data frame</a:t>
            </a:r>
          </a:p>
        </p:txBody>
      </p:sp>
      <p:sp>
        <p:nvSpPr>
          <p:cNvPr id="20" name="Rectangle 19">
            <a:extLst>
              <a:ext uri="{FF2B5EF4-FFF2-40B4-BE49-F238E27FC236}">
                <a16:creationId xmlns:a16="http://schemas.microsoft.com/office/drawing/2014/main" id="{566DAE5B-BC3D-3011-1634-BCAE0DAAA906}"/>
              </a:ext>
            </a:extLst>
          </p:cNvPr>
          <p:cNvSpPr/>
          <p:nvPr/>
        </p:nvSpPr>
        <p:spPr>
          <a:xfrm>
            <a:off x="7549648" y="5258904"/>
            <a:ext cx="2961035" cy="294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stored to CSV File</a:t>
            </a:r>
          </a:p>
        </p:txBody>
      </p:sp>
      <p:cxnSp>
        <p:nvCxnSpPr>
          <p:cNvPr id="26" name="Straight Arrow Connector 25">
            <a:extLst>
              <a:ext uri="{FF2B5EF4-FFF2-40B4-BE49-F238E27FC236}">
                <a16:creationId xmlns:a16="http://schemas.microsoft.com/office/drawing/2014/main" id="{949B0366-3575-B205-76AD-4B1EBC0DCAE8}"/>
              </a:ext>
            </a:extLst>
          </p:cNvPr>
          <p:cNvCxnSpPr>
            <a:cxnSpLocks/>
          </p:cNvCxnSpPr>
          <p:nvPr/>
        </p:nvCxnSpPr>
        <p:spPr>
          <a:xfrm flipH="1">
            <a:off x="8951509" y="4197439"/>
            <a:ext cx="1" cy="230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11EF74-E6B5-2FBD-ED51-1479FE014E69}"/>
              </a:ext>
            </a:extLst>
          </p:cNvPr>
          <p:cNvCxnSpPr>
            <a:cxnSpLocks/>
          </p:cNvCxnSpPr>
          <p:nvPr/>
        </p:nvCxnSpPr>
        <p:spPr>
          <a:xfrm flipH="1">
            <a:off x="8971173" y="5005461"/>
            <a:ext cx="4915" cy="294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441</TotalTime>
  <Words>2073</Words>
  <Application>Microsoft Office PowerPoint</Application>
  <PresentationFormat>Widescreen</PresentationFormat>
  <Paragraphs>287</Paragraphs>
  <Slides>48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Innovative Insights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Bhavesh V. Jadav</cp:lastModifiedBy>
  <cp:revision>259</cp:revision>
  <dcterms:created xsi:type="dcterms:W3CDTF">2021-04-29T18:58:34Z</dcterms:created>
  <dcterms:modified xsi:type="dcterms:W3CDTF">2023-11-11T12:03:28Z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